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0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1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2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8" r:id="rId3"/>
    <p:sldMasterId id="2147483690" r:id="rId4"/>
    <p:sldMasterId id="2147483695" r:id="rId5"/>
    <p:sldMasterId id="2147483713" r:id="rId6"/>
    <p:sldMasterId id="2147483730" r:id="rId7"/>
    <p:sldMasterId id="2147483736" r:id="rId8"/>
    <p:sldMasterId id="2147483748" r:id="rId9"/>
    <p:sldMasterId id="2147483754" r:id="rId10"/>
    <p:sldMasterId id="2147483760" r:id="rId11"/>
    <p:sldMasterId id="2147483782" r:id="rId12"/>
    <p:sldMasterId id="2147483801" r:id="rId13"/>
  </p:sldMasterIdLst>
  <p:notesMasterIdLst>
    <p:notesMasterId r:id="rId32"/>
  </p:notesMasterIdLst>
  <p:handoutMasterIdLst>
    <p:handoutMasterId r:id="rId33"/>
  </p:handoutMasterIdLst>
  <p:sldIdLst>
    <p:sldId id="422" r:id="rId14"/>
    <p:sldId id="1176" r:id="rId15"/>
    <p:sldId id="1180" r:id="rId16"/>
    <p:sldId id="1183" r:id="rId17"/>
    <p:sldId id="1184" r:id="rId18"/>
    <p:sldId id="1182" r:id="rId19"/>
    <p:sldId id="1197" r:id="rId20"/>
    <p:sldId id="1181" r:id="rId21"/>
    <p:sldId id="1186" r:id="rId22"/>
    <p:sldId id="1188" r:id="rId23"/>
    <p:sldId id="1189" r:id="rId24"/>
    <p:sldId id="1185" r:id="rId25"/>
    <p:sldId id="1201" r:id="rId26"/>
    <p:sldId id="1198" r:id="rId27"/>
    <p:sldId id="1199" r:id="rId28"/>
    <p:sldId id="1200" r:id="rId29"/>
    <p:sldId id="1194" r:id="rId30"/>
    <p:sldId id="1195" r:id="rId31"/>
  </p:sldIdLst>
  <p:sldSz cx="9144000" cy="6858000" type="screen4x3"/>
  <p:notesSz cx="9874250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ADFC7A07-D820-4F47-AEEB-7A6326872B42}">
          <p14:sldIdLst>
            <p14:sldId id="422"/>
          </p14:sldIdLst>
        </p14:section>
        <p14:section name="Background" id="{9366D8B5-DAC6-461B-9A92-A39BB6E0704E}">
          <p14:sldIdLst>
            <p14:sldId id="1176"/>
            <p14:sldId id="1180"/>
            <p14:sldId id="1183"/>
            <p14:sldId id="1184"/>
            <p14:sldId id="1182"/>
            <p14:sldId id="1197"/>
            <p14:sldId id="1181"/>
            <p14:sldId id="1186"/>
            <p14:sldId id="1188"/>
            <p14:sldId id="1189"/>
            <p14:sldId id="1185"/>
            <p14:sldId id="1201"/>
            <p14:sldId id="1198"/>
            <p14:sldId id="1199"/>
            <p14:sldId id="1200"/>
            <p14:sldId id="1194"/>
            <p14:sldId id="1195"/>
          </p14:sldIdLst>
        </p14:section>
      </p14:sectionLst>
    </p:ex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 Chuang" initials="FC" lastIdx="2" clrIdx="0">
    <p:extLst>
      <p:ext uri="{19B8F6BF-5375-455C-9EA6-DF929625EA0E}">
        <p15:presenceInfo xmlns:p15="http://schemas.microsoft.com/office/powerpoint/2012/main" userId="Frank Chuang" providerId="None"/>
      </p:ext>
    </p:extLst>
  </p:cmAuthor>
  <p:cmAuthor id="2" name="承洋 張" initials="承洋" lastIdx="1" clrIdx="1">
    <p:extLst>
      <p:ext uri="{19B8F6BF-5375-455C-9EA6-DF929625EA0E}">
        <p15:presenceInfo xmlns:p15="http://schemas.microsoft.com/office/powerpoint/2012/main" userId="878b0b28cfadbe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F3BFF"/>
    <a:srgbClr val="D95319"/>
    <a:srgbClr val="0072BD"/>
    <a:srgbClr val="0432FF"/>
    <a:srgbClr val="E7E6E6"/>
    <a:srgbClr val="D4E8C6"/>
    <a:srgbClr val="FFFFFF"/>
    <a:srgbClr val="FF3142"/>
    <a:srgbClr val="F8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69672" autoAdjust="0"/>
  </p:normalViewPr>
  <p:slideViewPr>
    <p:cSldViewPr>
      <p:cViewPr>
        <p:scale>
          <a:sx n="100" d="100"/>
          <a:sy n="100" d="100"/>
        </p:scale>
        <p:origin x="2226" y="-900"/>
      </p:cViewPr>
      <p:guideLst>
        <p:guide pos="2880"/>
        <p:guide orient="horz"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9396"/>
    </p:cViewPr>
  </p:sorterViewPr>
  <p:notesViewPr>
    <p:cSldViewPr>
      <p:cViewPr varScale="1">
        <p:scale>
          <a:sx n="88" d="100"/>
          <a:sy n="88" d="100"/>
        </p:scale>
        <p:origin x="30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F37E1-976C-4D68-AAA1-E18BCAC423B3}" type="datetimeFigureOut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F533-2A2D-4D77-8B65-2DF21E0EF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88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65A04-DEC0-490E-BE54-AD23B90E8F9F}" type="datetimeFigureOut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0520D-9A8A-4E05-BB16-8C1AC1960E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56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E0E4D7-42A6-7749-B4A9-20428AB12070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3794" name="Text Box 2"/>
          <p:cNvSpPr txBox="1">
            <a:spLocks noChangeArrowheads="1"/>
          </p:cNvSpPr>
          <p:nvPr/>
        </p:nvSpPr>
        <p:spPr bwMode="auto">
          <a:xfrm>
            <a:off x="931863" y="739775"/>
            <a:ext cx="4937125" cy="37036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673795" name="Text Box 3"/>
          <p:cNvSpPr txBox="1">
            <a:spLocks noGrp="1" noChangeArrowheads="1"/>
          </p:cNvSpPr>
          <p:nvPr>
            <p:ph type="body"/>
          </p:nvPr>
        </p:nvSpPr>
        <p:spPr>
          <a:xfrm>
            <a:off x="904875" y="4691063"/>
            <a:ext cx="4989513" cy="44450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4020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585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10 /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10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80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jpeg"/><Relationship Id="rId2" Type="http://schemas.openxmlformats.org/officeDocument/2006/relationships/slideMaster" Target="../slideMasters/slideMaster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2121762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7401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1901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2940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5568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08208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3256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18092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1943100" cy="5334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914400"/>
            <a:ext cx="5676900" cy="53340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24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52605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362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40983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32230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50552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49873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945985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27591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677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127822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43337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27541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57682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570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8603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56461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1669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78788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gray">
          <a:xfrm>
            <a:off x="457200" y="2362200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124200"/>
            <a:ext cx="6400800" cy="1752600"/>
          </a:xfrm>
        </p:spPr>
        <p:txBody>
          <a:bodyPr/>
          <a:lstStyle>
            <a:lvl1pPr marL="0" indent="0" algn="ctr">
              <a:buFont typeface="標楷體" pitchFamily="65" charset="-120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04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82090" y="632637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B0E40-838E-44C8-8537-DA4C635197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18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817954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355F5-F799-4671-9CB8-7FC2BDF19CF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03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0850" cy="6842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981075"/>
            <a:ext cx="3990975" cy="5287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3125" y="981075"/>
            <a:ext cx="3992563" cy="2566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3125" y="3700463"/>
            <a:ext cx="3992563" cy="2568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0B935-75A3-4F97-B8FE-48499DD033B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97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552" y="1240267"/>
            <a:ext cx="4702448" cy="4280085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133" y="6173819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67284" y="2879011"/>
            <a:ext cx="4463555" cy="11695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altLang="zh-TW" dirty="0">
                <a:sym typeface="Helvetica Neue Bold Condensed" charset="0"/>
              </a:rPr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67285" y="4856998"/>
            <a:ext cx="4217666" cy="63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>
                <a:latin typeface="Neo Sans Intel"/>
                <a:cs typeface="Neo Sans Intel"/>
              </a:rPr>
              <a:t>Subtitle</a:t>
            </a:r>
            <a:endParaRPr lang="en-US" dirty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>
                <a:latin typeface="Neo Sans Intel"/>
                <a:cs typeface="Neo Sans Intel"/>
              </a:rPr>
              <a:t>Additional Info</a:t>
            </a:r>
            <a:endParaRPr lang="en-US" sz="1600" dirty="0">
              <a:latin typeface="Verdana" charset="0"/>
            </a:endParaRPr>
          </a:p>
        </p:txBody>
      </p:sp>
      <p:grpSp>
        <p:nvGrpSpPr>
          <p:cNvPr id="14" name="群組 13"/>
          <p:cNvGrpSpPr>
            <a:grpSpLocks noChangeAspect="1"/>
          </p:cNvGrpSpPr>
          <p:nvPr userDrawn="1"/>
        </p:nvGrpSpPr>
        <p:grpSpPr>
          <a:xfrm>
            <a:off x="103954" y="6155060"/>
            <a:ext cx="648304" cy="648304"/>
            <a:chOff x="57462" y="6349258"/>
            <a:chExt cx="442800" cy="442800"/>
          </a:xfrm>
        </p:grpSpPr>
        <p:sp>
          <p:nvSpPr>
            <p:cNvPr id="16" name="橢圓 15"/>
            <p:cNvSpPr>
              <a:spLocks noChangeAspect="1"/>
            </p:cNvSpPr>
            <p:nvPr userDrawn="1"/>
          </p:nvSpPr>
          <p:spPr>
            <a:xfrm>
              <a:off x="57462" y="6349258"/>
              <a:ext cx="442800" cy="4428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pic>
          <p:nvPicPr>
            <p:cNvPr id="17" name="圖片 16" descr="ntu_logo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" y="6364869"/>
              <a:ext cx="406808" cy="406421"/>
            </a:xfrm>
            <a:prstGeom prst="rect">
              <a:avLst/>
            </a:prstGeom>
          </p:spPr>
        </p:pic>
      </p:grpSp>
      <p:pic>
        <p:nvPicPr>
          <p:cNvPr id="12" name="Picture 2" descr="D:\Ming-Yi工作資料\Intel-NTU\資料表單\台大創新研究中心簡介\LOGO\INC-MOST LOGO-20140521修訂版-01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105" y="5981700"/>
            <a:ext cx="5452155" cy="9349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19309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821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ym typeface="Helvetica Neue Bold Condensed" charset="0"/>
              </a:rPr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3538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lang="en-US" sz="2700" b="0" dirty="0">
                <a:solidFill>
                  <a:srgbClr val="9A9A9A"/>
                </a:solidFill>
                <a:latin typeface="Arial"/>
                <a:ea typeface="+mn-ea"/>
                <a:cs typeface="Arial"/>
                <a:sym typeface="Helvetica Neue Light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3072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8059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4536281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95680" y="11480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178595" y="1785938"/>
            <a:ext cx="4178808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11867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8595" y="1785938"/>
            <a:ext cx="4178808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4536281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6013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4536281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95680" y="11480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0117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8595" y="1785938"/>
            <a:ext cx="5056632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586983" y="1783080"/>
            <a:ext cx="3282696" cy="4910328"/>
          </a:xfrm>
          <a:ln w="9525"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79388" y="804672"/>
            <a:ext cx="8786812" cy="731520"/>
          </a:xfr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991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9156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78674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4536281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1848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8595" y="978408"/>
            <a:ext cx="8786813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"/>
          <p:cNvSpPr>
            <a:spLocks/>
          </p:cNvSpPr>
          <p:nvPr userDrawn="1"/>
        </p:nvSpPr>
        <p:spPr bwMode="auto">
          <a:xfrm>
            <a:off x="0" y="0"/>
            <a:ext cx="9144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2"/>
          <p:cNvSpPr>
            <a:spLocks/>
          </p:cNvSpPr>
          <p:nvPr userDrawn="1"/>
        </p:nvSpPr>
        <p:spPr bwMode="auto">
          <a:xfrm>
            <a:off x="0" y="6063258"/>
            <a:ext cx="9144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81703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5166360"/>
            <a:ext cx="8786813" cy="713232"/>
          </a:xfrm>
        </p:spPr>
        <p:txBody>
          <a:bodyPr/>
          <a:lstStyle>
            <a:lvl1pPr algn="ctr">
              <a:defRPr>
                <a:solidFill>
                  <a:srgbClr val="0071B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947672" y="996696"/>
            <a:ext cx="5239512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9144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0" y="6063258"/>
            <a:ext cx="9144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83446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014984"/>
            <a:ext cx="5266944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595" y="1828800"/>
            <a:ext cx="5266944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687568" y="1014984"/>
            <a:ext cx="3227832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Rectangle 1"/>
          <p:cNvSpPr>
            <a:spLocks/>
          </p:cNvSpPr>
          <p:nvPr userDrawn="1"/>
        </p:nvSpPr>
        <p:spPr bwMode="auto">
          <a:xfrm>
            <a:off x="0" y="0"/>
            <a:ext cx="9144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/>
          </p:cNvSpPr>
          <p:nvPr userDrawn="1"/>
        </p:nvSpPr>
        <p:spPr bwMode="auto">
          <a:xfrm>
            <a:off x="0" y="6063258"/>
            <a:ext cx="9144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221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 userDrawn="1"/>
        </p:nvSpPr>
        <p:spPr bwMode="auto">
          <a:xfrm>
            <a:off x="0" y="0"/>
            <a:ext cx="9144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0" y="6063258"/>
            <a:ext cx="9144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94443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n you need entir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 bwMode="auto">
          <a:xfrm>
            <a:off x="0" y="6317773"/>
            <a:ext cx="9144000" cy="57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350" y="6697266"/>
            <a:ext cx="9147350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 userDrawn="1"/>
        </p:nvSpPr>
        <p:spPr bwMode="auto">
          <a:xfrm>
            <a:off x="8929689" y="6649889"/>
            <a:ext cx="217661" cy="2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26699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 hasCustomPrompt="1"/>
          </p:nvPr>
        </p:nvSpPr>
        <p:spPr>
          <a:xfrm>
            <a:off x="428596" y="417513"/>
            <a:ext cx="8229600" cy="8683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Intel Clear Light" pitchFamily="34" charset="0"/>
                <a:ea typeface="微軟正黑體" pitchFamily="34" charset="-120"/>
              </a:defRPr>
            </a:lvl1pPr>
          </a:lstStyle>
          <a:p>
            <a:r>
              <a:rPr lang="en-US" dirty="0"/>
              <a:t>26pt Light Title of Presentation</a:t>
            </a:r>
            <a:endParaRPr lang="zh-TW" altLang="en-US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500174"/>
            <a:ext cx="8186766" cy="2643207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Intel Clear" pitchFamily="34" charset="0"/>
                <a:ea typeface="微軟正黑體" pitchFamily="34" charset="-120"/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Intel Clear Light" pitchFamily="34" charset="0"/>
                <a:ea typeface="微軟正黑體" pitchFamily="34" charset="-12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Intel Clear Light" pitchFamily="34" charset="0"/>
                <a:ea typeface="微軟正黑體" pitchFamily="34" charset="-120"/>
              </a:defRPr>
            </a:lvl3pPr>
            <a:lvl4pPr>
              <a:buNone/>
              <a:defRPr sz="1050">
                <a:latin typeface="Intel Clear Light" pitchFamily="34" charset="0"/>
                <a:ea typeface="微軟正黑體" pitchFamily="34" charset="-120"/>
              </a:defRPr>
            </a:lvl4pPr>
            <a:lvl5pPr>
              <a:defRPr sz="800">
                <a:latin typeface="Intel Clear Light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dirty="0"/>
              <a:t>18pt Medium Sub Line</a:t>
            </a:r>
          </a:p>
          <a:p>
            <a:pPr lvl="1"/>
            <a:r>
              <a:rPr lang="en-US" dirty="0"/>
              <a:t>16pt Regular Big Bullet One</a:t>
            </a:r>
          </a:p>
          <a:p>
            <a:pPr lvl="2"/>
            <a:r>
              <a:rPr lang="en-US" dirty="0"/>
              <a:t>Sub-bullet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Sub-bullet</a:t>
            </a:r>
          </a:p>
          <a:p>
            <a:pPr lvl="1"/>
            <a:r>
              <a:rPr lang="en-US" dirty="0"/>
              <a:t>16pt Regular Big Bullet One</a:t>
            </a:r>
          </a:p>
          <a:p>
            <a:pPr lvl="2"/>
            <a:r>
              <a:rPr lang="en-US" dirty="0"/>
              <a:t>Sub-bullet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Sub-bullet</a:t>
            </a:r>
          </a:p>
          <a:p>
            <a:pPr lvl="1"/>
            <a:r>
              <a:rPr lang="en-US" dirty="0"/>
              <a:t>16pt Regular Big Bullet One</a:t>
            </a:r>
          </a:p>
          <a:p>
            <a:pPr lvl="2"/>
            <a:r>
              <a:rPr lang="en-US" dirty="0"/>
              <a:t>Sub-bullet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Sub-bullet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lvl="2"/>
            <a:endParaRPr lang="en-US" dirty="0"/>
          </a:p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8801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866149" indent="-241093">
              <a:spcBef>
                <a:spcPts val="2250"/>
              </a:spcBef>
              <a:defRPr sz="2000"/>
            </a:lvl3pPr>
            <a:lvl4pPr marL="1178677" indent="-241093">
              <a:spcBef>
                <a:spcPts val="2250"/>
              </a:spcBef>
              <a:defRPr sz="2000"/>
            </a:lvl4pPr>
            <a:lvl5pPr marL="1491205" indent="-241093">
              <a:spcBef>
                <a:spcPts val="2250"/>
              </a:spcBef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內文層級五</a:t>
            </a:r>
          </a:p>
        </p:txBody>
      </p:sp>
    </p:spTree>
    <p:extLst>
      <p:ext uri="{BB962C8B-B14F-4D97-AF65-F5344CB8AC3E}">
        <p14:creationId xmlns:p14="http://schemas.microsoft.com/office/powerpoint/2010/main" val="245478860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174"/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7619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tulogo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048000" y="6858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685800" y="34290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5562600" y="6172200"/>
            <a:ext cx="279082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55362-DAEE-40C4-8CB1-EA266F18E455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98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nimBg="1"/>
      <p:bldP spid="410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6340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859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8743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4769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623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065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8032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8312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6531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007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1943100" cy="53498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914400"/>
            <a:ext cx="5678487" cy="5349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45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245986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2220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42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842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2357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4213" y="4130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6782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4213" y="1844675"/>
            <a:ext cx="7772400" cy="4419600"/>
          </a:xfrm>
        </p:spPr>
        <p:txBody>
          <a:bodyPr/>
          <a:lstStyle/>
          <a:p>
            <a:r>
              <a:rPr lang="zh-TW" altLang="en-US"/>
              <a:t>按一下圖示以新增表格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9609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3541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2400" i="1">
                <a:solidFill>
                  <a:srgbClr val="061244"/>
                </a:solidFill>
                <a:latin typeface="Arial Black" pitchFamily="34" charset="0"/>
                <a:ea typeface="新細明體"/>
              </a:rPr>
              <a:t>A</a:t>
            </a:r>
            <a:r>
              <a:rPr lang="en-US" altLang="zh-TW" sz="2400" i="1">
                <a:solidFill>
                  <a:srgbClr val="0A1D6E"/>
                </a:solidFill>
                <a:latin typeface="Arial Black" pitchFamily="34" charset="0"/>
                <a:ea typeface="新細明體"/>
              </a:rPr>
              <a:t>C</a:t>
            </a:r>
            <a:r>
              <a:rPr lang="en-US" altLang="zh-TW" sz="2400" i="1">
                <a:solidFill>
                  <a:srgbClr val="0E2898"/>
                </a:solidFill>
                <a:latin typeface="Arial Black" pitchFamily="34" charset="0"/>
                <a:ea typeface="新細明體"/>
              </a:rPr>
              <a:t>C</a:t>
            </a:r>
            <a:r>
              <a:rPr lang="en-US" altLang="zh-TW" sz="2400" i="1">
                <a:solidFill>
                  <a:srgbClr val="1234C2"/>
                </a:solidFill>
                <a:latin typeface="Arial Black" pitchFamily="34" charset="0"/>
                <a:ea typeface="新細明體"/>
              </a:rPr>
              <a:t>E</a:t>
            </a:r>
            <a:r>
              <a:rPr lang="en-US" altLang="zh-TW" sz="2400" i="1">
                <a:solidFill>
                  <a:srgbClr val="1840EA"/>
                </a:solidFill>
                <a:latin typeface="Arial Black" pitchFamily="34" charset="0"/>
                <a:ea typeface="新細明體"/>
              </a:rPr>
              <a:t>S</a:t>
            </a:r>
            <a:r>
              <a:rPr lang="en-US" altLang="zh-TW" sz="2400" i="1">
                <a:solidFill>
                  <a:srgbClr val="2349EB"/>
                </a:solidFill>
                <a:latin typeface="Arial Black" pitchFamily="34" charset="0"/>
                <a:ea typeface="新細明體"/>
              </a:rPr>
              <a:t>S </a:t>
            </a:r>
            <a:r>
              <a:rPr lang="en-US" altLang="zh-TW" sz="2400" i="1">
                <a:solidFill>
                  <a:srgbClr val="4767EF"/>
                </a:solidFill>
                <a:latin typeface="Arial Black" pitchFamily="34" charset="0"/>
                <a:ea typeface="新細明體"/>
              </a:rPr>
              <a:t>I</a:t>
            </a:r>
            <a:r>
              <a:rPr lang="en-US" altLang="zh-TW" sz="2400" i="1">
                <a:solidFill>
                  <a:srgbClr val="6781F1"/>
                </a:solidFill>
                <a:latin typeface="Arial Black" pitchFamily="34" charset="0"/>
                <a:ea typeface="新細明體"/>
              </a:rPr>
              <a:t>C</a:t>
            </a:r>
            <a:r>
              <a:rPr lang="en-US" altLang="zh-TW" sz="2400" i="1">
                <a:solidFill>
                  <a:srgbClr val="3558ED"/>
                </a:solidFill>
                <a:latin typeface="Arial Black" pitchFamily="34" charset="0"/>
                <a:ea typeface="新細明體"/>
              </a:rPr>
              <a:t> </a:t>
            </a:r>
            <a:r>
              <a:rPr lang="en-US" altLang="zh-TW" sz="2400" i="1">
                <a:solidFill>
                  <a:srgbClr val="869BF4"/>
                </a:solidFill>
                <a:latin typeface="Arial Black" pitchFamily="34" charset="0"/>
                <a:ea typeface="新細明體"/>
              </a:rPr>
              <a:t>L</a:t>
            </a:r>
            <a:r>
              <a:rPr lang="en-US" altLang="zh-TW" sz="2400" i="1">
                <a:solidFill>
                  <a:srgbClr val="A7B6F7"/>
                </a:solidFill>
                <a:latin typeface="Arial Black" pitchFamily="34" charset="0"/>
                <a:ea typeface="新細明體"/>
              </a:rPr>
              <a:t>A</a:t>
            </a:r>
            <a:r>
              <a:rPr lang="en-US" altLang="zh-TW" sz="2400" i="1">
                <a:solidFill>
                  <a:srgbClr val="CDD6FB"/>
                </a:solidFill>
                <a:latin typeface="Arial Black" pitchFamily="34" charset="0"/>
                <a:ea typeface="新細明體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708CEE6C-48EF-4204-B593-2C00EF7D5046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926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7948613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40501751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385827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2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7957318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2400" i="1">
                <a:solidFill>
                  <a:srgbClr val="061244"/>
                </a:solidFill>
                <a:latin typeface="Arial Black" pitchFamily="34" charset="0"/>
                <a:ea typeface="新細明體"/>
              </a:rPr>
              <a:t>A</a:t>
            </a:r>
            <a:r>
              <a:rPr lang="en-US" altLang="zh-TW" sz="2400" i="1">
                <a:solidFill>
                  <a:srgbClr val="0A1D6E"/>
                </a:solidFill>
                <a:latin typeface="Arial Black" pitchFamily="34" charset="0"/>
                <a:ea typeface="新細明體"/>
              </a:rPr>
              <a:t>C</a:t>
            </a:r>
            <a:r>
              <a:rPr lang="en-US" altLang="zh-TW" sz="2400" i="1">
                <a:solidFill>
                  <a:srgbClr val="0E2898"/>
                </a:solidFill>
                <a:latin typeface="Arial Black" pitchFamily="34" charset="0"/>
                <a:ea typeface="新細明體"/>
              </a:rPr>
              <a:t>C</a:t>
            </a:r>
            <a:r>
              <a:rPr lang="en-US" altLang="zh-TW" sz="2400" i="1">
                <a:solidFill>
                  <a:srgbClr val="1234C2"/>
                </a:solidFill>
                <a:latin typeface="Arial Black" pitchFamily="34" charset="0"/>
                <a:ea typeface="新細明體"/>
              </a:rPr>
              <a:t>E</a:t>
            </a:r>
            <a:r>
              <a:rPr lang="en-US" altLang="zh-TW" sz="2400" i="1">
                <a:solidFill>
                  <a:srgbClr val="1840EA"/>
                </a:solidFill>
                <a:latin typeface="Arial Black" pitchFamily="34" charset="0"/>
                <a:ea typeface="新細明體"/>
              </a:rPr>
              <a:t>S</a:t>
            </a:r>
            <a:r>
              <a:rPr lang="en-US" altLang="zh-TW" sz="2400" i="1">
                <a:solidFill>
                  <a:srgbClr val="2349EB"/>
                </a:solidFill>
                <a:latin typeface="Arial Black" pitchFamily="34" charset="0"/>
                <a:ea typeface="新細明體"/>
              </a:rPr>
              <a:t>S </a:t>
            </a:r>
            <a:r>
              <a:rPr lang="en-US" altLang="zh-TW" sz="2400" i="1">
                <a:solidFill>
                  <a:srgbClr val="4767EF"/>
                </a:solidFill>
                <a:latin typeface="Arial Black" pitchFamily="34" charset="0"/>
                <a:ea typeface="新細明體"/>
              </a:rPr>
              <a:t>I</a:t>
            </a:r>
            <a:r>
              <a:rPr lang="en-US" altLang="zh-TW" sz="2400" i="1">
                <a:solidFill>
                  <a:srgbClr val="6781F1"/>
                </a:solidFill>
                <a:latin typeface="Arial Black" pitchFamily="34" charset="0"/>
                <a:ea typeface="新細明體"/>
              </a:rPr>
              <a:t>C</a:t>
            </a:r>
            <a:r>
              <a:rPr lang="en-US" altLang="zh-TW" sz="2400" i="1">
                <a:solidFill>
                  <a:srgbClr val="3558ED"/>
                </a:solidFill>
                <a:latin typeface="Arial Black" pitchFamily="34" charset="0"/>
                <a:ea typeface="新細明體"/>
              </a:rPr>
              <a:t> </a:t>
            </a:r>
            <a:r>
              <a:rPr lang="en-US" altLang="zh-TW" sz="2400" i="1">
                <a:solidFill>
                  <a:srgbClr val="869BF4"/>
                </a:solidFill>
                <a:latin typeface="Arial Black" pitchFamily="34" charset="0"/>
                <a:ea typeface="新細明體"/>
              </a:rPr>
              <a:t>L</a:t>
            </a:r>
            <a:r>
              <a:rPr lang="en-US" altLang="zh-TW" sz="2400" i="1">
                <a:solidFill>
                  <a:srgbClr val="A7B6F7"/>
                </a:solidFill>
                <a:latin typeface="Arial Black" pitchFamily="34" charset="0"/>
                <a:ea typeface="新細明體"/>
              </a:rPr>
              <a:t>A</a:t>
            </a:r>
            <a:r>
              <a:rPr lang="en-US" altLang="zh-TW" sz="2400" i="1">
                <a:solidFill>
                  <a:srgbClr val="CDD6FB"/>
                </a:solidFill>
                <a:latin typeface="Arial Black" pitchFamily="34" charset="0"/>
                <a:ea typeface="新細明體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404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914871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0632273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84138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6454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>
              <a:solidFill>
                <a:prstClr val="black"/>
              </a:solidFill>
              <a:latin typeface="Arial"/>
              <a:ea typeface="新細明體"/>
            </a:endParaRPr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1" y="6172201"/>
            <a:ext cx="2109187" cy="3462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8" tIns="34280" rIns="68558" bIns="34280">
            <a:spAutoFit/>
          </a:bodyPr>
          <a:lstStyle/>
          <a:p>
            <a:pPr eaLnBrk="0" hangingPunct="0"/>
            <a:r>
              <a:rPr lang="en-US" altLang="zh-TW" i="1">
                <a:solidFill>
                  <a:srgbClr val="061244"/>
                </a:solidFill>
                <a:latin typeface="Arial Black" pitchFamily="34" charset="0"/>
                <a:ea typeface="新細明體"/>
              </a:rPr>
              <a:t>A</a:t>
            </a:r>
            <a:r>
              <a:rPr lang="en-US" altLang="zh-TW" i="1">
                <a:solidFill>
                  <a:srgbClr val="0A1D6E"/>
                </a:solidFill>
                <a:latin typeface="Arial Black" pitchFamily="34" charset="0"/>
                <a:ea typeface="新細明體"/>
              </a:rPr>
              <a:t>C</a:t>
            </a:r>
            <a:r>
              <a:rPr lang="en-US" altLang="zh-TW" i="1">
                <a:solidFill>
                  <a:srgbClr val="0E2898"/>
                </a:solidFill>
                <a:latin typeface="Arial Black" pitchFamily="34" charset="0"/>
                <a:ea typeface="新細明體"/>
              </a:rPr>
              <a:t>C</a:t>
            </a:r>
            <a:r>
              <a:rPr lang="en-US" altLang="zh-TW" i="1">
                <a:solidFill>
                  <a:srgbClr val="1234C2"/>
                </a:solidFill>
                <a:latin typeface="Arial Black" pitchFamily="34" charset="0"/>
                <a:ea typeface="新細明體"/>
              </a:rPr>
              <a:t>E</a:t>
            </a:r>
            <a:r>
              <a:rPr lang="en-US" altLang="zh-TW" i="1">
                <a:solidFill>
                  <a:srgbClr val="1840EA"/>
                </a:solidFill>
                <a:latin typeface="Arial Black" pitchFamily="34" charset="0"/>
                <a:ea typeface="新細明體"/>
              </a:rPr>
              <a:t>S</a:t>
            </a:r>
            <a:r>
              <a:rPr lang="en-US" altLang="zh-TW" i="1">
                <a:solidFill>
                  <a:srgbClr val="2349EB"/>
                </a:solidFill>
                <a:latin typeface="Arial Black" pitchFamily="34" charset="0"/>
                <a:ea typeface="新細明體"/>
              </a:rPr>
              <a:t>S </a:t>
            </a:r>
            <a:r>
              <a:rPr lang="en-US" altLang="zh-TW" i="1">
                <a:solidFill>
                  <a:srgbClr val="4767EF"/>
                </a:solidFill>
                <a:latin typeface="Arial Black" pitchFamily="34" charset="0"/>
                <a:ea typeface="新細明體"/>
              </a:rPr>
              <a:t>I</a:t>
            </a:r>
            <a:r>
              <a:rPr lang="en-US" altLang="zh-TW" i="1">
                <a:solidFill>
                  <a:srgbClr val="6781F1"/>
                </a:solidFill>
                <a:latin typeface="Arial Black" pitchFamily="34" charset="0"/>
                <a:ea typeface="新細明體"/>
              </a:rPr>
              <a:t>C</a:t>
            </a:r>
            <a:r>
              <a:rPr lang="en-US" altLang="zh-TW" i="1">
                <a:solidFill>
                  <a:srgbClr val="3558ED"/>
                </a:solidFill>
                <a:latin typeface="Arial Black" pitchFamily="34" charset="0"/>
                <a:ea typeface="新細明體"/>
              </a:rPr>
              <a:t> </a:t>
            </a:r>
            <a:r>
              <a:rPr lang="en-US" altLang="zh-TW" i="1">
                <a:solidFill>
                  <a:srgbClr val="869BF4"/>
                </a:solidFill>
                <a:latin typeface="Arial Black" pitchFamily="34" charset="0"/>
                <a:ea typeface="新細明體"/>
              </a:rPr>
              <a:t>L</a:t>
            </a:r>
            <a:r>
              <a:rPr lang="en-US" altLang="zh-TW" i="1">
                <a:solidFill>
                  <a:srgbClr val="A7B6F7"/>
                </a:solidFill>
                <a:latin typeface="Arial Black" pitchFamily="34" charset="0"/>
                <a:ea typeface="新細明體"/>
              </a:rPr>
              <a:t>A</a:t>
            </a:r>
            <a:r>
              <a:rPr lang="en-US" altLang="zh-TW" i="1">
                <a:solidFill>
                  <a:srgbClr val="CDD6FB"/>
                </a:solidFill>
                <a:latin typeface="Arial Black" pitchFamily="34" charset="0"/>
                <a:ea typeface="新細明體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1"/>
            <a:ext cx="7086600" cy="25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58" tIns="34280" rIns="68558" bIns="3428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5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latin typeface="Arial" pitchFamily="34" charset="0"/>
                <a:ea typeface="新細明體" pitchFamily="18" charset="-120"/>
              </a:defRPr>
            </a:lvl1pPr>
          </a:lstStyle>
          <a:p>
            <a:fld id="{0B69F62A-8500-47AE-AFB2-10BD27A467E6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0250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5272682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000"/>
            </a:lvl1pPr>
            <a:lvl2pPr marL="406004" indent="-213122">
              <a:defRPr sz="1800"/>
            </a:lvl2pPr>
            <a:lvl3pPr marL="538163" indent="-170260">
              <a:defRPr sz="1600"/>
            </a:lvl3pPr>
            <a:lvl4pPr marL="675085" indent="-170260">
              <a:defRPr sz="14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000"/>
            </a:lvl1pPr>
            <a:lvl2pPr marL="406004" indent="-213122">
              <a:defRPr sz="1800"/>
            </a:lvl2pPr>
            <a:lvl3pPr marL="538163" indent="-170260">
              <a:defRPr sz="1600"/>
            </a:lvl3pPr>
            <a:lvl4pPr marL="675085" indent="-170260">
              <a:defRPr sz="14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9182466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21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788" indent="0">
              <a:buNone/>
              <a:defRPr sz="1350"/>
            </a:lvl2pPr>
            <a:lvl3pPr marL="685576" indent="0">
              <a:buNone/>
              <a:defRPr sz="1200"/>
            </a:lvl3pPr>
            <a:lvl4pPr marL="1028363" indent="0">
              <a:buNone/>
              <a:defRPr sz="1050"/>
            </a:lvl4pPr>
            <a:lvl5pPr marL="1371152" indent="0">
              <a:buNone/>
              <a:defRPr sz="1050"/>
            </a:lvl5pPr>
            <a:lvl6pPr marL="1713938" indent="0">
              <a:buNone/>
              <a:defRPr sz="1050"/>
            </a:lvl6pPr>
            <a:lvl7pPr marL="2056727" indent="0">
              <a:buNone/>
              <a:defRPr sz="1050"/>
            </a:lvl7pPr>
            <a:lvl8pPr marL="2399515" indent="0">
              <a:buNone/>
              <a:defRPr sz="1050"/>
            </a:lvl8pPr>
            <a:lvl9pPr marL="2742302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2001857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64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339273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1" y="6172201"/>
            <a:ext cx="2109187" cy="3462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8" tIns="34280" rIns="68558" bIns="34280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1"/>
            <a:ext cx="7086600" cy="25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58" tIns="34280" rIns="68558" bIns="3428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5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latin typeface="Arial" pitchFamily="34" charset="0"/>
                <a:ea typeface="新細明體" pitchFamily="18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69F62A-8500-47AE-AFB2-10BD27A467E6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661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0441452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000"/>
            </a:lvl1pPr>
            <a:lvl2pPr marL="406004" indent="-213122">
              <a:defRPr sz="1800"/>
            </a:lvl2pPr>
            <a:lvl3pPr marL="538163" indent="-170260">
              <a:defRPr sz="1600"/>
            </a:lvl3pPr>
            <a:lvl4pPr marL="675085" indent="-170260">
              <a:defRPr sz="14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000"/>
            </a:lvl1pPr>
            <a:lvl2pPr marL="406004" indent="-213122">
              <a:defRPr sz="1800"/>
            </a:lvl2pPr>
            <a:lvl3pPr marL="538163" indent="-170260">
              <a:defRPr sz="1600"/>
            </a:lvl3pPr>
            <a:lvl4pPr marL="675085" indent="-170260">
              <a:defRPr sz="14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6138224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21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788" indent="0">
              <a:buNone/>
              <a:defRPr sz="1350"/>
            </a:lvl2pPr>
            <a:lvl3pPr marL="685576" indent="0">
              <a:buNone/>
              <a:defRPr sz="1200"/>
            </a:lvl3pPr>
            <a:lvl4pPr marL="1028363" indent="0">
              <a:buNone/>
              <a:defRPr sz="1050"/>
            </a:lvl4pPr>
            <a:lvl5pPr marL="1371152" indent="0">
              <a:buNone/>
              <a:defRPr sz="1050"/>
            </a:lvl5pPr>
            <a:lvl6pPr marL="1713938" indent="0">
              <a:buNone/>
              <a:defRPr sz="1050"/>
            </a:lvl6pPr>
            <a:lvl7pPr marL="2056727" indent="0">
              <a:buNone/>
              <a:defRPr sz="1050"/>
            </a:lvl7pPr>
            <a:lvl8pPr marL="2399515" indent="0">
              <a:buNone/>
              <a:defRPr sz="1050"/>
            </a:lvl8pPr>
            <a:lvl9pPr marL="2742302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104669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688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8CEE6C-48EF-4204-B593-2C00EF7D5046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4260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0805530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26238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270009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52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664792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428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1655268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3564192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960337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4906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9100826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tulogo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048000" y="6858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5800" y="34290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562600" y="6172200"/>
            <a:ext cx="279082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lang="en-US" altLang="zh-TW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lang="en-US" altLang="zh-TW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lang="en-US" altLang="zh-TW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lang="en-US" altLang="zh-TW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lang="en-US" altLang="zh-TW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lang="en-US" altLang="zh-TW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lang="en-US" altLang="zh-TW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lang="en-US" altLang="zh-TW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lang="en-US" altLang="zh-TW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lang="en-US" altLang="zh-TW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lang="en-US" altLang="zh-TW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altLang="zh-TW" sz="1200" b="1" i="1">
                <a:solidFill>
                  <a:srgbClr val="303030"/>
                </a:solidFill>
                <a:latin typeface="Arial" charset="0"/>
                <a:cs typeface="Arial" charset="0"/>
              </a:rPr>
              <a:t>Graduate Institute of Electronics Engineering, NTU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409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378" name="Picture 10" descr="Ntulogo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581525"/>
            <a:ext cx="1506537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8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DDDDDD"/>
                  </a:outerShdw>
                </a:effectLst>
                <a:ea typeface="標楷體" charset="0"/>
                <a:cs typeface="標楷體" charset="0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98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195513" y="4149725"/>
            <a:ext cx="5792787" cy="1130300"/>
          </a:xfrm>
        </p:spPr>
        <p:txBody>
          <a:bodyPr/>
          <a:lstStyle>
            <a:lvl1pPr marL="0" indent="0" algn="ctr">
              <a:buFontTx/>
              <a:buNone/>
              <a:defRPr>
                <a:ea typeface="標楷體" charset="0"/>
                <a:cs typeface="標楷體" charset="0"/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698373" name="Rectangle 5"/>
          <p:cNvSpPr>
            <a:spLocks noChangeArrowheads="1"/>
          </p:cNvSpPr>
          <p:nvPr/>
        </p:nvSpPr>
        <p:spPr bwMode="auto">
          <a:xfrm>
            <a:off x="3048000" y="6858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endParaRPr kumimoji="1" lang="zh-TW" altLang="en-US" sz="1600">
              <a:solidFill>
                <a:srgbClr val="000000"/>
              </a:solidFill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698374" name="Rectangle 6"/>
          <p:cNvSpPr>
            <a:spLocks noChangeArrowheads="1"/>
          </p:cNvSpPr>
          <p:nvPr/>
        </p:nvSpPr>
        <p:spPr bwMode="auto">
          <a:xfrm>
            <a:off x="685800" y="3781425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endParaRPr kumimoji="1" lang="zh-TW" altLang="en-US" sz="1600">
              <a:solidFill>
                <a:srgbClr val="000000"/>
              </a:solidFill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698375" name="Rectangle 7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endParaRPr kumimoji="1" lang="zh-TW" altLang="en-US" sz="1600">
              <a:solidFill>
                <a:srgbClr val="000000"/>
              </a:solidFill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698376" name="Rectangle 8"/>
          <p:cNvSpPr>
            <a:spLocks noChangeArrowheads="1"/>
          </p:cNvSpPr>
          <p:nvPr/>
        </p:nvSpPr>
        <p:spPr bwMode="auto">
          <a:xfrm>
            <a:off x="5562600" y="6172200"/>
            <a:ext cx="27908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i="1">
                <a:solidFill>
                  <a:srgbClr val="061244"/>
                </a:solidFill>
                <a:latin typeface="Arial Black" charset="0"/>
                <a:ea typeface="新細明體" charset="0"/>
                <a:cs typeface="新細明體" charset="0"/>
              </a:rPr>
              <a:t>A</a:t>
            </a:r>
            <a:r>
              <a:rPr lang="en-US" altLang="zh-TW" sz="2400" i="1">
                <a:solidFill>
                  <a:srgbClr val="0A1D6E"/>
                </a:solidFill>
                <a:latin typeface="Arial Black" charset="0"/>
                <a:ea typeface="新細明體" charset="0"/>
                <a:cs typeface="新細明體" charset="0"/>
              </a:rPr>
              <a:t>C</a:t>
            </a:r>
            <a:r>
              <a:rPr lang="en-US" altLang="zh-TW" sz="2400" i="1">
                <a:solidFill>
                  <a:srgbClr val="0E2898"/>
                </a:solidFill>
                <a:latin typeface="Arial Black" charset="0"/>
                <a:ea typeface="新細明體" charset="0"/>
                <a:cs typeface="新細明體" charset="0"/>
              </a:rPr>
              <a:t>C</a:t>
            </a:r>
            <a:r>
              <a:rPr lang="en-US" altLang="zh-TW" sz="2400" i="1">
                <a:solidFill>
                  <a:srgbClr val="1234C2"/>
                </a:solidFill>
                <a:latin typeface="Arial Black" charset="0"/>
                <a:ea typeface="新細明體" charset="0"/>
                <a:cs typeface="新細明體" charset="0"/>
              </a:rPr>
              <a:t>E</a:t>
            </a:r>
            <a:r>
              <a:rPr lang="en-US" altLang="zh-TW" sz="2400" i="1">
                <a:solidFill>
                  <a:srgbClr val="1840EA"/>
                </a:solidFill>
                <a:latin typeface="Arial Black" charset="0"/>
                <a:ea typeface="新細明體" charset="0"/>
                <a:cs typeface="新細明體" charset="0"/>
              </a:rPr>
              <a:t>S</a:t>
            </a:r>
            <a:r>
              <a:rPr lang="en-US" altLang="zh-TW" sz="2400" i="1">
                <a:solidFill>
                  <a:srgbClr val="2349EB"/>
                </a:solidFill>
                <a:latin typeface="Arial Black" charset="0"/>
                <a:ea typeface="新細明體" charset="0"/>
                <a:cs typeface="新細明體" charset="0"/>
              </a:rPr>
              <a:t>S </a:t>
            </a:r>
            <a:r>
              <a:rPr lang="en-US" altLang="zh-TW" sz="2400" i="1">
                <a:solidFill>
                  <a:srgbClr val="4767EF"/>
                </a:solidFill>
                <a:latin typeface="Arial Black" charset="0"/>
                <a:ea typeface="新細明體" charset="0"/>
                <a:cs typeface="新細明體" charset="0"/>
              </a:rPr>
              <a:t>I</a:t>
            </a:r>
            <a:r>
              <a:rPr lang="en-US" altLang="zh-TW" sz="2400" i="1">
                <a:solidFill>
                  <a:srgbClr val="6781F1"/>
                </a:solidFill>
                <a:latin typeface="Arial Black" charset="0"/>
                <a:ea typeface="新細明體" charset="0"/>
                <a:cs typeface="新細明體" charset="0"/>
              </a:rPr>
              <a:t>C</a:t>
            </a:r>
            <a:r>
              <a:rPr lang="en-US" altLang="zh-TW" sz="2400" i="1">
                <a:solidFill>
                  <a:srgbClr val="3558ED"/>
                </a:solidFill>
                <a:latin typeface="Arial Black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 i="1">
                <a:solidFill>
                  <a:srgbClr val="869BF4"/>
                </a:solidFill>
                <a:latin typeface="Arial Black" charset="0"/>
                <a:ea typeface="新細明體" charset="0"/>
                <a:cs typeface="新細明體" charset="0"/>
              </a:rPr>
              <a:t>L</a:t>
            </a:r>
            <a:r>
              <a:rPr lang="en-US" altLang="zh-TW" sz="2400" i="1">
                <a:solidFill>
                  <a:srgbClr val="A7B6F7"/>
                </a:solidFill>
                <a:latin typeface="Arial Black" charset="0"/>
                <a:ea typeface="新細明體" charset="0"/>
                <a:cs typeface="新細明體" charset="0"/>
              </a:rPr>
              <a:t>A</a:t>
            </a:r>
            <a:r>
              <a:rPr lang="en-US" altLang="zh-TW" sz="2400" i="1">
                <a:solidFill>
                  <a:srgbClr val="CDD6FB"/>
                </a:solidFill>
                <a:latin typeface="Arial Black" charset="0"/>
                <a:ea typeface="新細明體" charset="0"/>
                <a:cs typeface="新細明體" charset="0"/>
              </a:rPr>
              <a:t>B</a:t>
            </a:r>
          </a:p>
        </p:txBody>
      </p:sp>
      <p:sp>
        <p:nvSpPr>
          <p:cNvPr id="698379" name="Rectangle 11"/>
          <p:cNvSpPr>
            <a:spLocks noChangeArrowheads="1"/>
          </p:cNvSpPr>
          <p:nvPr userDrawn="1"/>
        </p:nvSpPr>
        <p:spPr bwMode="auto">
          <a:xfrm>
            <a:off x="2052587" y="5533682"/>
            <a:ext cx="61198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b="1" i="1" dirty="0">
                <a:solidFill>
                  <a:srgbClr val="000000"/>
                </a:solidFill>
                <a:latin typeface="Calibri" panose="020F0502020204030204" pitchFamily="34" charset="0"/>
                <a:ea typeface="SimHei" charset="0"/>
                <a:cs typeface="SimHei" charset="0"/>
              </a:rPr>
              <a:t>Graduate Institute of Electronics Engineering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b="1" i="1" dirty="0">
                <a:solidFill>
                  <a:srgbClr val="000000"/>
                </a:solidFill>
                <a:latin typeface="Calibri" panose="020F0502020204030204" pitchFamily="34" charset="0"/>
                <a:ea typeface="SimHei" charset="0"/>
                <a:cs typeface="SimHei" charset="0"/>
              </a:rPr>
              <a:t>National Taiwan University, Taiwan</a:t>
            </a:r>
          </a:p>
        </p:txBody>
      </p:sp>
      <p:graphicFrame>
        <p:nvGraphicFramePr>
          <p:cNvPr id="698380" name="Object 12"/>
          <p:cNvGraphicFramePr>
            <a:graphicFrameLocks noChangeAspect="1"/>
          </p:cNvGraphicFramePr>
          <p:nvPr userDrawn="1"/>
        </p:nvGraphicFramePr>
        <p:xfrm>
          <a:off x="7164388" y="476250"/>
          <a:ext cx="176371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" name="PhotoImpact" r:id="rId4" imgW="1647619" imgH="466543" progId="PI3.Image">
                  <p:embed/>
                </p:oleObj>
              </mc:Choice>
              <mc:Fallback>
                <p:oleObj name="PhotoImpact" r:id="rId4" imgW="1647619" imgH="466543" progId="PI3.Image">
                  <p:embed/>
                  <p:pic>
                    <p:nvPicPr>
                      <p:cNvPr id="6983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476250"/>
                        <a:ext cx="1763712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064" name="Picture 176" descr="ãå°å¤§æ ¡å¾½ãçåçæå°çµæ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7" y="4635110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ccess Logo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86240" y="469969"/>
            <a:ext cx="1777141" cy="49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93305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9234" y="907565"/>
            <a:ext cx="8185532" cy="721236"/>
          </a:xfrm>
        </p:spPr>
        <p:txBody>
          <a:bodyPr/>
          <a:lstStyle>
            <a:lvl1pPr>
              <a:defRPr sz="2900">
                <a:latin typeface="+mj-lt"/>
                <a:cs typeface="Calibri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9234" y="1700808"/>
            <a:ext cx="8185532" cy="46085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5" name="Picture 176" descr="ãå°å¤§æ ¡å¾½ãçåçæå°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076" y="249177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5688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3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92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9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.ti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34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4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/>
              <a:t>P</a:t>
            </a:r>
            <a:fld id="{E0FF8C92-A794-40BC-BAC1-2D3349E2F883}" type="slidenum">
              <a:rPr lang="en-US" altLang="zh-TW" sz="1400" b="1"/>
              <a:pPr eaLnBrk="0" hangingPunct="0"/>
              <a:t>‹#›</a:t>
            </a:fld>
            <a:endParaRPr lang="en-US" altLang="zh-TW" sz="140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7"/>
            <a:ext cx="7543800" cy="3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58" tIns="34280" rIns="68558" bIns="3428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E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 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I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L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B</a:t>
            </a:r>
            <a:r>
              <a:rPr kumimoji="0" lang="en-US" altLang="zh-TW" sz="15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              </a:t>
            </a:r>
            <a:r>
              <a:rPr kumimoji="0" lang="en-US" altLang="zh-TW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900" b="1" i="1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2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4" y="6519864"/>
            <a:ext cx="393333" cy="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8" tIns="34280" rIns="68558" bIns="34280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</a:t>
            </a:r>
            <a:fld id="{E0FF8C92-A794-40BC-BAC1-2D3349E2F883}" type="slidenum">
              <a:rPr kumimoji="0" lang="en-US" altLang="zh-TW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48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342788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685576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028363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371152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255985" indent="-255985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18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469106" indent="-213122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15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675085" indent="-170260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870347" indent="-170260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2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075135" indent="-17026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1885332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</a:defRPr>
      </a:lvl6pPr>
      <a:lvl7pPr marL="2228121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</a:defRPr>
      </a:lvl7pPr>
      <a:lvl8pPr marL="2570909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</a:defRPr>
      </a:lvl8pPr>
      <a:lvl9pPr marL="2913697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6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3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2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38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27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515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2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E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 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I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L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B</a:t>
            </a: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</a:t>
            </a:r>
            <a:fld id="{E0FF8C92-A794-40BC-BAC1-2D3349E2F883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30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solidFill>
                  <a:prstClr val="black"/>
                </a:solidFill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solidFill>
                  <a:prstClr val="black"/>
                </a:solidFill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>
                <a:solidFill>
                  <a:prstClr val="black"/>
                </a:solidFill>
              </a:rPr>
              <a:t>P</a:t>
            </a:r>
            <a:fld id="{E0FF8C92-A794-40BC-BAC1-2D3349E2F883}" type="slidenum">
              <a:rPr lang="en-US" altLang="zh-TW" sz="1400" b="1">
                <a:solidFill>
                  <a:prstClr val="black"/>
                </a:solidFill>
              </a:rPr>
              <a:pPr eaLnBrk="0" hangingPunct="0"/>
              <a:t>‹#›</a:t>
            </a:fld>
            <a:endParaRPr lang="en-US" altLang="zh-TW" sz="1400" b="1">
              <a:solidFill>
                <a:prstClr val="black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457200" y="762000"/>
            <a:ext cx="8229600" cy="76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57200" y="6400800"/>
            <a:ext cx="8229600" cy="76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457200" y="381000"/>
            <a:ext cx="739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lang="en-US" altLang="zh-TW" sz="2000" i="1">
                <a:latin typeface="Arial Black" pitchFamily="34" charset="0"/>
              </a:rPr>
              <a:t>               </a:t>
            </a:r>
            <a:r>
              <a:rPr lang="en-US" altLang="zh-TW" sz="1200" i="1">
                <a:latin typeface="Arial Black" pitchFamily="34" charset="0"/>
              </a:rPr>
              <a:t> </a:t>
            </a:r>
            <a:r>
              <a:rPr lang="en-US" altLang="zh-TW" sz="1200" b="1" i="1">
                <a:solidFill/>
                <a:latin typeface="Arial" charset="0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4101" name="Picture 5" descr="Ntulogo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24800" y="228600"/>
            <a:ext cx="779463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smtClean="0">
                <a:latin typeface="+mn-lt"/>
              </a:defRPr>
            </a:lvl1pPr>
          </a:lstStyle>
          <a:p>
            <a:fld id="{E549C581-B395-4A83-ADB6-96599F8015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63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 userDrawn="1"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 userDrawn="1"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</p:grp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5124" name="Picture 6" descr="Ntulogo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512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/>
              <a:t>P</a:t>
            </a:r>
            <a:fld id="{77AD3F1B-307F-4955-8069-98C95E8956F5}" type="slidenum">
              <a:rPr kumimoji="0" lang="en-US" altLang="zh-TW"/>
              <a:pPr eaLnBrk="0" hangingPunct="0"/>
              <a:t>‹#›</a:t>
            </a:fld>
            <a:endParaRPr kumimoji="0"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 userDrawn="1"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 userDrawn="1"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  <a:ea typeface="新細明體" charset="-12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  <a:ea typeface="新細明體" charset="-12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  <a:ea typeface="新細明體" charset="-12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  <a:ea typeface="新細明體" charset="-12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  <a:ea typeface="新細明體" charset="-12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  <a:ea typeface="新細明體" charset="-120"/>
              </a:rPr>
              <a:t>B</a:t>
            </a:r>
            <a:r>
              <a:rPr kumimoji="0" lang="en-US" altLang="zh-TW" sz="20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              </a:t>
            </a:r>
            <a:r>
              <a:rPr kumimoji="0" lang="en-US" altLang="zh-TW" sz="12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ea typeface="新細明體" charset="-120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60422" name="Picture 6" descr="Ntulogo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>
                <a:solidFill>
                  <a:srgbClr val="000000"/>
                </a:solidFill>
                <a:ea typeface="新細明體" charset="-120"/>
              </a:rPr>
              <a:t>P</a:t>
            </a:r>
            <a:fld id="{C86545E2-EEFB-4DC4-8865-69F029E42BB0}" type="slidenum">
              <a:rPr kumimoji="0" lang="en-US" altLang="zh-TW">
                <a:solidFill>
                  <a:srgbClr val="000000"/>
                </a:solidFill>
                <a:ea typeface="新細明體" charset="-120"/>
              </a:rPr>
              <a:pPr eaLnBrk="0" hangingPunct="0"/>
              <a:t>‹#›</a:t>
            </a:fld>
            <a:endParaRPr kumimoji="0" lang="en-US" altLang="zh-TW">
              <a:solidFill>
                <a:srgbClr val="000000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109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807085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981075"/>
            <a:ext cx="8135938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20583" y="63468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 smtClean="0">
                <a:solidFill>
                  <a:srgbClr val="000000"/>
                </a:solidFill>
                <a:latin typeface="Tahoma" pitchFamily="34" charset="0"/>
              </a:rPr>
              <a:pPr>
                <a:defRPr/>
              </a:pPr>
              <a:t>‹#›</a:t>
            </a:fld>
            <a:endParaRPr lang="en-US" altLang="zh-TW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5989" name="Rectangle 5"/>
          <p:cNvSpPr>
            <a:spLocks noChangeArrowheads="1"/>
          </p:cNvSpPr>
          <p:nvPr/>
        </p:nvSpPr>
        <p:spPr bwMode="gray">
          <a:xfrm>
            <a:off x="468313" y="865188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2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20000"/>
        <a:buFont typeface="標楷體" pitchFamily="65" charset="-120"/>
        <a:buChar char="․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5000"/>
        <a:buFont typeface="Symbol" pitchFamily="18" charset="2"/>
        <a:buChar char="¾"/>
        <a:defRPr kumimoji="1" sz="2000">
          <a:solidFill>
            <a:srgbClr val="000099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00"/>
        </a:buClr>
        <a:buSzPct val="50000"/>
        <a:buFont typeface="Wingdings" pitchFamily="2" charset="2"/>
        <a:buChar char="n"/>
        <a:defRPr kumimoji="1" sz="2400">
          <a:solidFill>
            <a:srgbClr val="00330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55000"/>
        <a:buFont typeface="Wingdings" pitchFamily="2" charset="2"/>
        <a:buChar char="n"/>
        <a:defRPr kumimoji="1" sz="2000">
          <a:solidFill>
            <a:srgbClr val="990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-3350" y="6697266"/>
            <a:ext cx="9147350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178595"/>
            <a:ext cx="8786813" cy="62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Bold Condensed" charset="0"/>
              </a:rPr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8595" y="1785938"/>
            <a:ext cx="8786813" cy="49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Bold Condensed" charset="0"/>
              </a:rPr>
              <a:t>Click to edit Master text styles</a:t>
            </a:r>
          </a:p>
          <a:p>
            <a:pPr lvl="1"/>
            <a:r>
              <a:rPr lang="en-US" dirty="0">
                <a:sym typeface="Baskerville" charset="0"/>
              </a:rPr>
              <a:t>Second level</a:t>
            </a:r>
          </a:p>
          <a:p>
            <a:pPr lvl="2"/>
            <a:r>
              <a:rPr lang="en-US" dirty="0">
                <a:sym typeface="Baskerville" charset="0"/>
              </a:rPr>
              <a:t>Third level</a:t>
            </a:r>
          </a:p>
          <a:p>
            <a:pPr lvl="3"/>
            <a:r>
              <a:rPr lang="en-US" dirty="0">
                <a:sym typeface="Baskerville" charset="0"/>
              </a:rPr>
              <a:t>Fourth level</a:t>
            </a:r>
          </a:p>
          <a:p>
            <a:pPr lvl="4"/>
            <a:r>
              <a:rPr lang="en-US" dirty="0">
                <a:sym typeface="Baskerville" charset="0"/>
              </a:rPr>
              <a:t>Fifth level</a:t>
            </a: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2413057" y="2008552"/>
            <a:ext cx="5095268" cy="138499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Arial"/>
                <a:cs typeface="Arial"/>
              </a:rPr>
              <a:t>Intel-NTU Connected Context Computing Center</a:t>
            </a:r>
          </a:p>
        </p:txBody>
      </p:sp>
      <p:sp>
        <p:nvSpPr>
          <p:cNvPr id="10" name="Text Box 5"/>
          <p:cNvSpPr txBox="1">
            <a:spLocks noChangeArrowheads="1"/>
          </p:cNvSpPr>
          <p:nvPr userDrawn="1"/>
        </p:nvSpPr>
        <p:spPr bwMode="auto">
          <a:xfrm>
            <a:off x="1143000" y="6693271"/>
            <a:ext cx="5095268" cy="138499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Arial"/>
                <a:cs typeface="Arial"/>
              </a:rPr>
              <a:t>Intel-NTU Connected Context Computing Center</a:t>
            </a:r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6288138" y="62877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kumimoji="1" lang="zh-TW" altLang="en-US" dirty="0">
              <a:solidFill>
                <a:srgbClr val="000000"/>
              </a:solidFill>
            </a:endParaRPr>
          </a:p>
        </p:txBody>
      </p:sp>
      <p:grpSp>
        <p:nvGrpSpPr>
          <p:cNvPr id="12" name="群組 11"/>
          <p:cNvGrpSpPr>
            <a:grpSpLocks noChangeAspect="1"/>
          </p:cNvGrpSpPr>
          <p:nvPr userDrawn="1"/>
        </p:nvGrpSpPr>
        <p:grpSpPr>
          <a:xfrm>
            <a:off x="121308" y="6395349"/>
            <a:ext cx="442800" cy="442799"/>
            <a:chOff x="1266658" y="6467741"/>
            <a:chExt cx="332682" cy="332682"/>
          </a:xfrm>
        </p:grpSpPr>
        <p:sp>
          <p:nvSpPr>
            <p:cNvPr id="14" name="橢圓 13"/>
            <p:cNvSpPr>
              <a:spLocks noChangeAspect="1"/>
            </p:cNvSpPr>
            <p:nvPr userDrawn="1"/>
          </p:nvSpPr>
          <p:spPr>
            <a:xfrm>
              <a:off x="1266658" y="6467741"/>
              <a:ext cx="332682" cy="332682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pic>
          <p:nvPicPr>
            <p:cNvPr id="15" name="圖片 14" descr="ntu_logo.png"/>
            <p:cNvPicPr>
              <a:picLocks noChangeAspect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0733" y="6479473"/>
              <a:ext cx="305642" cy="305350"/>
            </a:xfrm>
            <a:prstGeom prst="rect">
              <a:avLst/>
            </a:prstGeom>
          </p:spPr>
        </p:pic>
      </p:grpSp>
      <p:grpSp>
        <p:nvGrpSpPr>
          <p:cNvPr id="16" name="群組 15"/>
          <p:cNvGrpSpPr>
            <a:grpSpLocks noChangeAspect="1"/>
          </p:cNvGrpSpPr>
          <p:nvPr userDrawn="1"/>
        </p:nvGrpSpPr>
        <p:grpSpPr>
          <a:xfrm>
            <a:off x="8329487" y="6415330"/>
            <a:ext cx="606593" cy="403028"/>
            <a:chOff x="8077200" y="6336929"/>
            <a:chExt cx="733977" cy="487664"/>
          </a:xfrm>
        </p:grpSpPr>
        <p:pic>
          <p:nvPicPr>
            <p:cNvPr id="17" name="圖片 16" descr="intel_logo.jpg"/>
            <p:cNvPicPr>
              <a:picLocks noChangeAspect="1"/>
            </p:cNvPicPr>
            <p:nvPr userDrawn="1"/>
          </p:nvPicPr>
          <p:blipFill rotWithShape="1">
            <a:blip r:embed="rId20" cstate="email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8906">
                          <a14:foregroundMark x1="26969" y1="36008" x2="26969" y2="36008"/>
                          <a14:foregroundMark x1="26969" y1="45350" x2="27906" y2="54650"/>
                          <a14:foregroundMark x1="33594" y1="45350" x2="33594" y2="57160"/>
                          <a14:foregroundMark x1="48219" y1="37860" x2="48219" y2="50329"/>
                          <a14:foregroundMark x1="63781" y1="50329" x2="57188" y2="50329"/>
                          <a14:foregroundMark x1="71344" y1="36008" x2="71344" y2="53416"/>
                          <a14:foregroundMark x1="78906" y1="28560" x2="83156" y2="34774"/>
                          <a14:foregroundMark x1="76844" y1="35062" x2="76844" y2="35062"/>
                          <a14:backgroundMark x1="76531" y1="36584" x2="76531" y2="36584"/>
                          <a14:backgroundMark x1="75375" y1="35062" x2="75375" y2="350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791" t="18464" r="13436" b="17862"/>
            <a:stretch/>
          </p:blipFill>
          <p:spPr>
            <a:xfrm>
              <a:off x="8077200" y="6336929"/>
              <a:ext cx="733977" cy="48766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 userDrawn="1"/>
          </p:nvSpPr>
          <p:spPr>
            <a:xfrm>
              <a:off x="8153909" y="6631572"/>
              <a:ext cx="526125" cy="10780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pic>
          <p:nvPicPr>
            <p:cNvPr id="20" name="Picture 14" descr="intel_rgb_3000.png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5011" y="6361272"/>
              <a:ext cx="650298" cy="428765"/>
            </a:xfrm>
            <a:prstGeom prst="rect">
              <a:avLst/>
            </a:prstGeom>
          </p:spPr>
        </p:pic>
      </p:grpSp>
      <p:sp>
        <p:nvSpPr>
          <p:cNvPr id="21" name="Text Box 4"/>
          <p:cNvSpPr txBox="1">
            <a:spLocks noChangeArrowheads="1"/>
          </p:cNvSpPr>
          <p:nvPr userDrawn="1"/>
        </p:nvSpPr>
        <p:spPr bwMode="auto">
          <a:xfrm>
            <a:off x="8929689" y="6649889"/>
            <a:ext cx="217661" cy="2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3" name="Picture 2" descr="D:\Ming-Yi工作資料\Intel-NTU\資料表單\台大創新研究中心簡介\LOGO\INC-MOST LOGO-20140521修訂版-01.png"/>
          <p:cNvPicPr>
            <a:picLocks noChangeAspect="1" noChangeArrowheads="1"/>
          </p:cNvPicPr>
          <p:nvPr userDrawn="1"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377" y="6359949"/>
            <a:ext cx="472323" cy="5048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8486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ransition/>
  <p:hf hdr="0" dt="0"/>
  <p:txStyles>
    <p:titleStyle>
      <a:lvl1pPr algn="l" rtl="0" fontAlgn="base">
        <a:spcBef>
          <a:spcPct val="0"/>
        </a:spcBef>
        <a:spcAft>
          <a:spcPct val="0"/>
        </a:spcAft>
        <a:defRPr sz="4200" b="1" i="0">
          <a:solidFill>
            <a:srgbClr val="0071BC"/>
          </a:solidFill>
          <a:latin typeface="Arial"/>
          <a:ea typeface="+mj-ea"/>
          <a:cs typeface="Arial"/>
          <a:sym typeface="Helvetica Neue Bold Condensed" charset="0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5pPr>
      <a:lvl6pPr marL="321377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4902" indent="-401722" algn="l" rtl="0" fontAlgn="base">
        <a:lnSpc>
          <a:spcPct val="100000"/>
        </a:lnSpc>
        <a:spcBef>
          <a:spcPts val="1686"/>
        </a:spcBef>
        <a:spcAft>
          <a:spcPct val="0"/>
        </a:spcAft>
        <a:buSzPct val="100000"/>
        <a:buFont typeface="Lucida Grande" charset="0"/>
        <a:buChar char="‣"/>
        <a:defRPr sz="2400" b="0" i="0">
          <a:solidFill>
            <a:schemeClr val="tx1"/>
          </a:solidFill>
          <a:latin typeface="Arial"/>
          <a:ea typeface="+mn-ea"/>
          <a:cs typeface="Arial"/>
          <a:sym typeface="Helvetica Neue Bold Condensed" charset="0"/>
        </a:defRPr>
      </a:lvl1pPr>
      <a:lvl2pPr marL="937353" indent="-401722" algn="l" rtl="0" fontAlgn="base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4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2pPr>
      <a:lvl3pPr marL="1249804" indent="-401722" algn="l" rtl="0" fontAlgn="base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3pPr>
      <a:lvl4pPr marL="1562256" indent="-401722" algn="l" rtl="0" fontAlgn="base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4pPr>
      <a:lvl5pPr marL="1874706" indent="-401722" algn="l" rtl="0" fontAlgn="base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5pPr>
      <a:lvl6pPr marL="2196085" indent="-401722" algn="l" rtl="0" fontAlgn="base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fontAlgn="base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fontAlgn="base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fontAlgn="base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692696"/>
            <a:ext cx="8229600" cy="5904656"/>
            <a:chOff x="288" y="480"/>
            <a:chExt cx="5184" cy="3644"/>
          </a:xfrm>
        </p:grpSpPr>
        <p:sp>
          <p:nvSpPr>
            <p:cNvPr id="3075" name="Rectangle 3"/>
            <p:cNvSpPr>
              <a:spLocks noChangeArrowheads="1"/>
            </p:cNvSpPr>
            <p:nvPr userDrawn="1"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  <p:sp>
          <p:nvSpPr>
            <p:cNvPr id="3076" name="Rectangle 4"/>
            <p:cNvSpPr>
              <a:spLocks noChangeArrowheads="1"/>
            </p:cNvSpPr>
            <p:nvPr userDrawn="1"/>
          </p:nvSpPr>
          <p:spPr bwMode="auto">
            <a:xfrm>
              <a:off x="288" y="4076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67544" y="332656"/>
            <a:ext cx="739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3078" name="Picture 6" descr="Ntulogo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884368" y="188640"/>
            <a:ext cx="779463" cy="760413"/>
          </a:xfrm>
          <a:prstGeom prst="rect">
            <a:avLst/>
          </a:prstGeom>
          <a:noFill/>
        </p:spPr>
      </p:pic>
      <p:sp>
        <p:nvSpPr>
          <p:cNvPr id="307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844675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7956550" y="6491288"/>
            <a:ext cx="971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page</a:t>
            </a:r>
            <a:fld id="{7C8ADC59-A20A-46E1-B02E-8653EE84F743}" type="slidenum"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453188"/>
            <a:ext cx="28956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72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solidFill>
                  <a:prstClr val="black"/>
                </a:solidFill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solidFill>
                  <a:prstClr val="black"/>
                </a:solidFill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>
                <a:solidFill>
                  <a:prstClr val="black"/>
                </a:solidFill>
                <a:latin typeface="Arial"/>
                <a:ea typeface="新細明體"/>
              </a:rPr>
              <a:t>P</a:t>
            </a:r>
            <a:fld id="{E0FF8C92-A794-40BC-BAC1-2D3349E2F883}" type="slidenum">
              <a:rPr lang="en-US" altLang="zh-TW" sz="1400" b="1">
                <a:solidFill>
                  <a:prstClr val="black"/>
                </a:solidFill>
                <a:latin typeface="Arial"/>
                <a:ea typeface="新細明體"/>
              </a:rPr>
              <a:pPr eaLnBrk="0" hangingPunct="0"/>
              <a:t>‹#›</a:t>
            </a:fld>
            <a:endParaRPr lang="en-US" altLang="zh-TW" sz="1400" b="1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05038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solidFill>
                  <a:prstClr val="black"/>
                </a:solidFill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solidFill>
                  <a:prstClr val="black"/>
                </a:solidFill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>
                <a:solidFill>
                  <a:prstClr val="black"/>
                </a:solidFill>
                <a:latin typeface="Arial"/>
                <a:ea typeface="新細明體"/>
              </a:rPr>
              <a:t>P</a:t>
            </a:r>
            <a:fld id="{E0FF8C92-A794-40BC-BAC1-2D3349E2F883}" type="slidenum">
              <a:rPr lang="en-US" altLang="zh-TW" sz="1400" b="1">
                <a:solidFill>
                  <a:prstClr val="black"/>
                </a:solidFill>
                <a:latin typeface="Arial"/>
                <a:ea typeface="新細明體"/>
              </a:rPr>
              <a:pPr eaLnBrk="0" hangingPunct="0"/>
              <a:t>‹#›</a:t>
            </a:fld>
            <a:endParaRPr lang="en-US" altLang="zh-TW" sz="1400" b="1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Arial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6339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7"/>
            <a:ext cx="7543800" cy="3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58" tIns="34280" rIns="68558" bIns="3428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15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15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15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15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15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15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15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15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15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15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15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15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1500" i="1">
                <a:solidFill>
                  <a:prstClr val="black"/>
                </a:solidFill>
                <a:latin typeface="Arial Black" pitchFamily="34" charset="0"/>
              </a:rPr>
              <a:t>               </a:t>
            </a:r>
            <a:r>
              <a:rPr kumimoji="0" lang="en-US" altLang="zh-TW" sz="900" i="1">
                <a:solidFill>
                  <a:prstClr val="black"/>
                </a:solidFill>
                <a:latin typeface="Arial Black" pitchFamily="34" charset="0"/>
              </a:rPr>
              <a:t> </a:t>
            </a:r>
            <a:r>
              <a:rPr kumimoji="0" lang="en-US" altLang="zh-TW" sz="900" b="1" i="1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2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4" y="6519864"/>
            <a:ext cx="393333" cy="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8" tIns="34280" rIns="68558" bIns="34280">
            <a:spAutoFit/>
          </a:bodyPr>
          <a:lstStyle/>
          <a:p>
            <a:pPr eaLnBrk="0" hangingPunct="0"/>
            <a:r>
              <a:rPr lang="en-US" altLang="zh-TW" sz="1050" b="1">
                <a:solidFill>
                  <a:prstClr val="black"/>
                </a:solidFill>
                <a:latin typeface="Arial"/>
                <a:ea typeface="新細明體"/>
              </a:rPr>
              <a:t>P</a:t>
            </a:r>
            <a:fld id="{E0FF8C92-A794-40BC-BAC1-2D3349E2F883}" type="slidenum">
              <a:rPr lang="en-US" altLang="zh-TW" sz="1050" b="1">
                <a:solidFill>
                  <a:prstClr val="black"/>
                </a:solidFill>
                <a:latin typeface="Arial"/>
                <a:ea typeface="新細明體"/>
              </a:rPr>
              <a:pPr eaLnBrk="0" hangingPunct="0"/>
              <a:t>‹#›</a:t>
            </a:fld>
            <a:endParaRPr lang="en-US" altLang="zh-TW" sz="1050" b="1">
              <a:solidFill>
                <a:prstClr val="black"/>
              </a:solidFill>
              <a:latin typeface="Arial"/>
              <a:ea typeface="新細明體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>
              <a:solidFill>
                <a:prstClr val="black"/>
              </a:solidFill>
              <a:latin typeface="Arial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0054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342788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685576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028363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371152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255985" indent="-255985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18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469106" indent="-213122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15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675085" indent="-170260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870347" indent="-170260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2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075135" indent="-17026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1885332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</a:defRPr>
      </a:lvl6pPr>
      <a:lvl7pPr marL="2228121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</a:defRPr>
      </a:lvl7pPr>
      <a:lvl8pPr marL="2570909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</a:defRPr>
      </a:lvl8pPr>
      <a:lvl9pPr marL="2913697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6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3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2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38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27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515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2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4.png"/><Relationship Id="rId5" Type="http://schemas.microsoft.com/office/2007/relationships/media" Target="../media/media3.mp4"/><Relationship Id="rId10" Type="http://schemas.openxmlformats.org/officeDocument/2006/relationships/notesSlide" Target="../notesSlides/notesSlide4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97" name="Rectangle 29"/>
          <p:cNvSpPr>
            <a:spLocks noChangeArrowheads="1"/>
          </p:cNvSpPr>
          <p:nvPr/>
        </p:nvSpPr>
        <p:spPr bwMode="auto">
          <a:xfrm>
            <a:off x="1715652" y="4221089"/>
            <a:ext cx="5712696" cy="108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王景平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黃其澤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Prof. 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Jiin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Lai</a:t>
            </a:r>
          </a:p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2022/12/29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2802" name="Rectangle 34"/>
          <p:cNvSpPr>
            <a:spLocks noChangeArrowheads="1"/>
          </p:cNvSpPr>
          <p:nvPr/>
        </p:nvSpPr>
        <p:spPr bwMode="auto">
          <a:xfrm>
            <a:off x="755580" y="1412776"/>
            <a:ext cx="734481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zh-TW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Application Acceleration </a:t>
            </a:r>
          </a:p>
          <a:p>
            <a:pPr algn="ctr">
              <a:defRPr/>
            </a:pPr>
            <a:r>
              <a:rPr lang="en-US" altLang="zh-TW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with High-Level Synthesis</a:t>
            </a:r>
          </a:p>
          <a:p>
            <a:pPr algn="ctr">
              <a:defRPr/>
            </a:pP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高階合成技術於應用加速</a:t>
            </a:r>
            <a:r>
              <a:rPr lang="en-US" altLang="zh-TW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672803" name="Rectangle 35"/>
          <p:cNvSpPr>
            <a:spLocks noChangeArrowheads="1"/>
          </p:cNvSpPr>
          <p:nvPr/>
        </p:nvSpPr>
        <p:spPr bwMode="auto">
          <a:xfrm>
            <a:off x="107550" y="2780928"/>
            <a:ext cx="89289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zh-TW" sz="2400" b="1" dirty="0">
                <a:solidFill>
                  <a:srgbClr val="000000"/>
                </a:solidFill>
              </a:rPr>
              <a:t>Team 06</a:t>
            </a:r>
          </a:p>
          <a:p>
            <a:pPr lvl="0" algn="ctr">
              <a:defRPr/>
            </a:pPr>
            <a:r>
              <a:rPr lang="en-US" altLang="zh-TW" sz="2400" b="1" dirty="0">
                <a:solidFill>
                  <a:srgbClr val="000000"/>
                </a:solidFill>
              </a:rPr>
              <a:t>Message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82894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AAC58-2EAF-4D61-891F-BE7EAF8C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Multiplication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9FC8A7-E606-4391-8B75-283526BC4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399"/>
            <a:ext cx="8382000" cy="1308745"/>
          </a:xfrm>
        </p:spPr>
        <p:txBody>
          <a:bodyPr/>
          <a:lstStyle/>
          <a:p>
            <a:r>
              <a:rPr lang="en-US" altLang="zh-TW" dirty="0"/>
              <a:t>Multiply the</a:t>
            </a:r>
            <a:r>
              <a:rPr lang="zh-TW" altLang="en-US" dirty="0"/>
              <a:t> </a:t>
            </a:r>
            <a:r>
              <a:rPr lang="en-US" altLang="zh-TW" dirty="0"/>
              <a:t>message with generator matrix and exchange those with bit reversal order </a:t>
            </a:r>
          </a:p>
          <a:p>
            <a:pPr lvl="1"/>
            <a:r>
              <a:rPr lang="en-US" altLang="zh-TW" dirty="0"/>
              <a:t>Aggregate information on high reliability channel to low reliability channel</a:t>
            </a:r>
          </a:p>
          <a:p>
            <a:pPr lvl="1"/>
            <a:r>
              <a:rPr lang="en-US" altLang="zh-TW" dirty="0"/>
              <a:t>Low reliability channels are frozen, the message on it is ensured to be 0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1E76D0-0CCD-4D10-9B67-AD924452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45" y="3661916"/>
            <a:ext cx="4258269" cy="28864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8A8248D-4551-4123-B83B-BBF3371F7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64" y="3746160"/>
            <a:ext cx="2772162" cy="243874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2B1094-8629-4F2E-9AD7-4D5D46D8E0F5}"/>
              </a:ext>
            </a:extLst>
          </p:cNvPr>
          <p:cNvSpPr/>
          <p:nvPr/>
        </p:nvSpPr>
        <p:spPr bwMode="auto">
          <a:xfrm>
            <a:off x="8061177" y="3661916"/>
            <a:ext cx="369837" cy="288647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F52CB2-3392-47D7-A532-2B2C4A2A4AA7}"/>
              </a:ext>
            </a:extLst>
          </p:cNvPr>
          <p:cNvSpPr txBox="1"/>
          <p:nvPr/>
        </p:nvSpPr>
        <p:spPr>
          <a:xfrm>
            <a:off x="7566917" y="3006441"/>
            <a:ext cx="121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Bit</a:t>
            </a:r>
          </a:p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Reversal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F6BDDA9-7CF6-4D04-B7B6-2DFBD5173687}"/>
              </a:ext>
            </a:extLst>
          </p:cNvPr>
          <p:cNvSpPr/>
          <p:nvPr/>
        </p:nvSpPr>
        <p:spPr bwMode="auto">
          <a:xfrm>
            <a:off x="4162948" y="3722116"/>
            <a:ext cx="513853" cy="23964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C5A9CA8-2617-46F6-85BA-5CBEC88D04C0}"/>
              </a:ext>
            </a:extLst>
          </p:cNvPr>
          <p:cNvSpPr/>
          <p:nvPr/>
        </p:nvSpPr>
        <p:spPr bwMode="auto">
          <a:xfrm>
            <a:off x="4162948" y="4093964"/>
            <a:ext cx="513853" cy="23964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76BE984-4D1A-4AEC-84D6-AC0FBB17115D}"/>
              </a:ext>
            </a:extLst>
          </p:cNvPr>
          <p:cNvSpPr/>
          <p:nvPr/>
        </p:nvSpPr>
        <p:spPr bwMode="auto">
          <a:xfrm>
            <a:off x="4162948" y="4457647"/>
            <a:ext cx="513853" cy="23964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0BF0D5B-C7DB-4DDC-8541-FE0699C5CC22}"/>
              </a:ext>
            </a:extLst>
          </p:cNvPr>
          <p:cNvSpPr/>
          <p:nvPr/>
        </p:nvSpPr>
        <p:spPr bwMode="auto">
          <a:xfrm>
            <a:off x="4162948" y="5158695"/>
            <a:ext cx="513853" cy="23964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F11992-A5AD-4259-BC9D-5233DE2A724D}"/>
              </a:ext>
            </a:extLst>
          </p:cNvPr>
          <p:cNvSpPr txBox="1"/>
          <p:nvPr/>
        </p:nvSpPr>
        <p:spPr>
          <a:xfrm>
            <a:off x="3694750" y="301558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0000FF"/>
                </a:solidFill>
              </a:rPr>
              <a:t>Frozen Bit</a:t>
            </a:r>
          </a:p>
          <a:p>
            <a:pPr algn="ctr"/>
            <a:r>
              <a:rPr lang="en-US" altLang="zh-TW" b="1" dirty="0">
                <a:solidFill>
                  <a:srgbClr val="0000FF"/>
                </a:solidFill>
              </a:rPr>
              <a:t>Insertion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5F8BB6-5CC5-4D9B-8A9D-8D31789EC18B}"/>
              </a:ext>
            </a:extLst>
          </p:cNvPr>
          <p:cNvSpPr txBox="1"/>
          <p:nvPr/>
        </p:nvSpPr>
        <p:spPr>
          <a:xfrm rot="16200000">
            <a:off x="2907508" y="4734626"/>
            <a:ext cx="188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Code Rate = 1/2</a:t>
            </a:r>
            <a:endParaRPr lang="zh-TW" altLang="en-US" sz="1600" b="1" dirty="0">
              <a:solidFill>
                <a:srgbClr val="0000FF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782E4DA-0628-431E-AECD-689B20DDDCEF}"/>
              </a:ext>
            </a:extLst>
          </p:cNvPr>
          <p:cNvSpPr/>
          <p:nvPr/>
        </p:nvSpPr>
        <p:spPr bwMode="auto">
          <a:xfrm>
            <a:off x="4820817" y="3705184"/>
            <a:ext cx="3099056" cy="2765044"/>
          </a:xfrm>
          <a:prstGeom prst="roundRect">
            <a:avLst>
              <a:gd name="adj" fmla="val 8553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6CE95E-21C9-41C0-A345-7141071DEA60}"/>
              </a:ext>
            </a:extLst>
          </p:cNvPr>
          <p:cNvSpPr txBox="1"/>
          <p:nvPr/>
        </p:nvSpPr>
        <p:spPr>
          <a:xfrm>
            <a:off x="4759819" y="3270950"/>
            <a:ext cx="330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00B050"/>
                </a:solidFill>
              </a:rPr>
              <a:t>Matrix Multiplication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3469241-041F-4FF0-8A2F-08A780F150EE}"/>
              </a:ext>
            </a:extLst>
          </p:cNvPr>
          <p:cNvSpPr/>
          <p:nvPr/>
        </p:nvSpPr>
        <p:spPr bwMode="auto">
          <a:xfrm>
            <a:off x="284702" y="3615880"/>
            <a:ext cx="3159672" cy="2638324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5372661-D104-4933-BC6A-AE29E67ADBFE}"/>
              </a:ext>
            </a:extLst>
          </p:cNvPr>
          <p:cNvGrpSpPr/>
          <p:nvPr/>
        </p:nvGrpSpPr>
        <p:grpSpPr>
          <a:xfrm>
            <a:off x="6866475" y="682244"/>
            <a:ext cx="2162235" cy="549007"/>
            <a:chOff x="6464319" y="762000"/>
            <a:chExt cx="2162235" cy="549007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78C0815A-946E-424F-BE9F-59685074D093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C0F3C121-EF54-4842-9A64-5FB344E5FCC5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15450D7-5E5B-4F1E-B9A9-8230191E9957}"/>
                </a:ext>
              </a:extLst>
            </p:cNvPr>
            <p:cNvSpPr/>
            <p:nvPr/>
          </p:nvSpPr>
          <p:spPr>
            <a:xfrm>
              <a:off x="6464319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D859133-E658-4127-8FC4-90ACD280D223}"/>
              </a:ext>
            </a:extLst>
          </p:cNvPr>
          <p:cNvSpPr/>
          <p:nvPr/>
        </p:nvSpPr>
        <p:spPr>
          <a:xfrm>
            <a:off x="329572" y="3270950"/>
            <a:ext cx="323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</a:rPr>
              <a:t>Kronecker power of polar transform</a:t>
            </a:r>
            <a:endParaRPr lang="zh-TW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6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5149B-6F64-42D3-8CD2-6D100F06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Polar Decoder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01B8E8-4F41-4670-A36A-20D2571667DF}"/>
              </a:ext>
            </a:extLst>
          </p:cNvPr>
          <p:cNvSpPr/>
          <p:nvPr/>
        </p:nvSpPr>
        <p:spPr bwMode="auto">
          <a:xfrm>
            <a:off x="1115616" y="1700808"/>
            <a:ext cx="6912768" cy="172819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1" dirty="0">
                <a:latin typeface="Arial" charset="0"/>
                <a:ea typeface="新細明體" charset="-120"/>
              </a:rPr>
              <a:t>Polar Decoder</a:t>
            </a:r>
            <a:endParaRPr kumimoji="1" lang="zh-TW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0E5B96-81E5-4B20-B8A1-DE263C65F213}"/>
              </a:ext>
            </a:extLst>
          </p:cNvPr>
          <p:cNvSpPr/>
          <p:nvPr/>
        </p:nvSpPr>
        <p:spPr bwMode="auto">
          <a:xfrm>
            <a:off x="1476962" y="2276872"/>
            <a:ext cx="1294838" cy="86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Arial" charset="0"/>
                <a:ea typeface="新細明體" charset="-120"/>
              </a:rPr>
              <a:t>PE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Arial" charset="0"/>
                <a:ea typeface="新細明體" charset="-120"/>
              </a:rPr>
              <a:t>Array</a:t>
            </a:r>
            <a:endParaRPr kumimoji="1" lang="zh-TW" altLang="en-US" sz="2400" b="1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0B4C91-6BB3-4AAE-85EC-9B279BFB6CF4}"/>
              </a:ext>
            </a:extLst>
          </p:cNvPr>
          <p:cNvSpPr/>
          <p:nvPr/>
        </p:nvSpPr>
        <p:spPr bwMode="auto">
          <a:xfrm>
            <a:off x="3145598" y="2377489"/>
            <a:ext cx="1542602" cy="6628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charset="0"/>
                <a:ea typeface="新細明體" charset="-120"/>
              </a:rPr>
              <a:t>Routing</a:t>
            </a:r>
            <a:endParaRPr kumimoji="1" lang="zh-TW" altLang="en-US" sz="24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67C8EA0-C299-4A43-BE46-91F28D5C3247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>
            <a:off x="899592" y="2708920"/>
            <a:ext cx="577370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328AE7-FA7B-4566-BBAC-5366CAE57F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>
            <a:off x="2771800" y="2708920"/>
            <a:ext cx="373798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E1DCB84-D8BF-42CF-AB68-8B59B799B1B6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4688200" y="2708920"/>
            <a:ext cx="1469648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19E3708-580A-4A8A-9052-F8BBE904650A}"/>
              </a:ext>
            </a:extLst>
          </p:cNvPr>
          <p:cNvSpPr/>
          <p:nvPr/>
        </p:nvSpPr>
        <p:spPr bwMode="auto">
          <a:xfrm>
            <a:off x="6323063" y="2276872"/>
            <a:ext cx="1294838" cy="86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Arial" charset="0"/>
                <a:ea typeface="新細明體" charset="-120"/>
              </a:rPr>
              <a:t>PE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Arial" charset="0"/>
                <a:ea typeface="新細明體" charset="-120"/>
              </a:rPr>
              <a:t>Array</a:t>
            </a:r>
            <a:endParaRPr kumimoji="1" lang="zh-TW" altLang="en-US" sz="2400" b="1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2E81C0E-6EF2-46AF-A479-63FC2614BCB5}"/>
              </a:ext>
            </a:extLst>
          </p:cNvPr>
          <p:cNvCxnSpPr>
            <a:cxnSpLocks/>
            <a:stCxn id="20" idx="3"/>
          </p:cNvCxnSpPr>
          <p:nvPr/>
        </p:nvCxnSpPr>
        <p:spPr bwMode="auto">
          <a:xfrm>
            <a:off x="7617901" y="2708920"/>
            <a:ext cx="842531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39FAE8E-2D92-4549-97E4-131F5A4B079D}"/>
              </a:ext>
            </a:extLst>
          </p:cNvPr>
          <p:cNvSpPr/>
          <p:nvPr/>
        </p:nvSpPr>
        <p:spPr bwMode="auto">
          <a:xfrm>
            <a:off x="5075318" y="2492896"/>
            <a:ext cx="526928" cy="43204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…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12B69F7-938C-4327-AA30-02AA769CB8F6}"/>
              </a:ext>
            </a:extLst>
          </p:cNvPr>
          <p:cNvGrpSpPr/>
          <p:nvPr/>
        </p:nvGrpSpPr>
        <p:grpSpPr>
          <a:xfrm>
            <a:off x="6866475" y="682244"/>
            <a:ext cx="2162235" cy="549007"/>
            <a:chOff x="6464319" y="762000"/>
            <a:chExt cx="2162235" cy="549007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C873882C-AD64-4B41-808B-2572A259B086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5D4A861F-57EB-4E86-B2BC-253D6107DF9B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76A6FFD7-50BF-49D3-93D9-EC5853248045}"/>
                </a:ext>
              </a:extLst>
            </p:cNvPr>
            <p:cNvSpPr/>
            <p:nvPr/>
          </p:nvSpPr>
          <p:spPr>
            <a:xfrm>
              <a:off x="6464319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1EDE5663-4765-451F-BC59-985F35E545D4}"/>
              </a:ext>
            </a:extLst>
          </p:cNvPr>
          <p:cNvGrpSpPr/>
          <p:nvPr/>
        </p:nvGrpSpPr>
        <p:grpSpPr>
          <a:xfrm>
            <a:off x="-9138902" y="2708920"/>
            <a:ext cx="8389964" cy="3684404"/>
            <a:chOff x="527826" y="2636912"/>
            <a:chExt cx="8389964" cy="3684404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5F6CA5C3-23AC-40EA-AFAC-68A7B782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826" y="2996952"/>
              <a:ext cx="3833352" cy="2598446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A5821002-5F79-4EDA-B942-CF9FA9303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3701"/>
            <a:stretch/>
          </p:blipFill>
          <p:spPr>
            <a:xfrm>
              <a:off x="4788024" y="2996952"/>
              <a:ext cx="1008112" cy="2598446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9B7635FF-7C4B-47B7-B6A5-47C9F3F88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62" r="73701"/>
            <a:stretch/>
          </p:blipFill>
          <p:spPr>
            <a:xfrm>
              <a:off x="6222982" y="2996952"/>
              <a:ext cx="603232" cy="2598446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B9426028-A577-4F0A-BE08-FCACFDA32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62" r="73701"/>
            <a:stretch/>
          </p:blipFill>
          <p:spPr>
            <a:xfrm>
              <a:off x="7284636" y="2996952"/>
              <a:ext cx="603232" cy="2598446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CD4491A3-3048-4BEA-8B12-C6A44B07D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010" r="-1747"/>
            <a:stretch/>
          </p:blipFill>
          <p:spPr>
            <a:xfrm>
              <a:off x="8314558" y="2996952"/>
              <a:ext cx="603232" cy="2598446"/>
            </a:xfrm>
            <a:prstGeom prst="rect">
              <a:avLst/>
            </a:prstGeom>
          </p:spPr>
        </p:pic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FD47C78C-9265-4AD8-8354-5E0E7C73F0E0}"/>
                </a:ext>
              </a:extLst>
            </p:cNvPr>
            <p:cNvGrpSpPr/>
            <p:nvPr/>
          </p:nvGrpSpPr>
          <p:grpSpPr>
            <a:xfrm>
              <a:off x="5776688" y="2996952"/>
              <a:ext cx="458422" cy="2598446"/>
              <a:chOff x="5776688" y="3140968"/>
              <a:chExt cx="458422" cy="2598446"/>
            </a:xfrm>
          </p:grpSpPr>
          <p:sp>
            <p:nvSpPr>
              <p:cNvPr id="84" name="矩形: 圓角 83">
                <a:extLst>
                  <a:ext uri="{FF2B5EF4-FFF2-40B4-BE49-F238E27FC236}">
                    <a16:creationId xmlns:a16="http://schemas.microsoft.com/office/drawing/2014/main" id="{91C2DE84-255F-496D-B001-E1504379EE69}"/>
                  </a:ext>
                </a:extLst>
              </p:cNvPr>
              <p:cNvSpPr/>
              <p:nvPr/>
            </p:nvSpPr>
            <p:spPr bwMode="auto">
              <a:xfrm>
                <a:off x="5776688" y="3140968"/>
                <a:ext cx="458422" cy="2598446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BB7F5AE9-60DC-4197-8E01-8BA56936D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5179836"/>
                <a:ext cx="480864" cy="233146"/>
              </a:xfrm>
              <a:prstGeom prst="rect">
                <a:avLst/>
              </a:prstGeom>
            </p:spPr>
          </p:pic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6BF55B3D-EBC0-4DBC-BF86-4F42D3F57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3467407"/>
                <a:ext cx="480864" cy="233146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08326F11-0BA8-4AC7-985E-B9D527743C1D}"/>
                  </a:ext>
                </a:extLst>
              </p:cNvPr>
              <p:cNvSpPr txBox="1"/>
              <p:nvPr/>
            </p:nvSpPr>
            <p:spPr>
              <a:xfrm rot="16200000">
                <a:off x="5443701" y="4255525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/>
                  <a:t>Routing</a:t>
                </a:r>
                <a:endParaRPr lang="zh-TW" altLang="en-US" b="1" dirty="0"/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27970BCF-87DC-4ADE-B64E-A0AFC7244DF3}"/>
                </a:ext>
              </a:extLst>
            </p:cNvPr>
            <p:cNvGrpSpPr/>
            <p:nvPr/>
          </p:nvGrpSpPr>
          <p:grpSpPr>
            <a:xfrm>
              <a:off x="6826214" y="2996952"/>
              <a:ext cx="458422" cy="2598446"/>
              <a:chOff x="5776688" y="3140968"/>
              <a:chExt cx="458422" cy="2598446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F88A3B62-5E8A-4882-8734-8C87639A2A0B}"/>
                  </a:ext>
                </a:extLst>
              </p:cNvPr>
              <p:cNvSpPr/>
              <p:nvPr/>
            </p:nvSpPr>
            <p:spPr bwMode="auto">
              <a:xfrm>
                <a:off x="5776688" y="3140968"/>
                <a:ext cx="458422" cy="2598446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ABB2E6FF-37A1-4E1D-8375-0E4816899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5179836"/>
                <a:ext cx="480864" cy="233146"/>
              </a:xfrm>
              <a:prstGeom prst="rect">
                <a:avLst/>
              </a:prstGeom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00E87FD6-17E6-4F0F-8E54-39FED30BB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3467407"/>
                <a:ext cx="480864" cy="233146"/>
              </a:xfrm>
              <a:prstGeom prst="rect">
                <a:avLst/>
              </a:prstGeom>
            </p:spPr>
          </p:pic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4711630-CEFB-48FA-BA0D-15F29723DB02}"/>
                  </a:ext>
                </a:extLst>
              </p:cNvPr>
              <p:cNvSpPr txBox="1"/>
              <p:nvPr/>
            </p:nvSpPr>
            <p:spPr>
              <a:xfrm rot="16200000">
                <a:off x="5443701" y="4255525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/>
                  <a:t>Routing</a:t>
                </a:r>
                <a:endParaRPr lang="zh-TW" altLang="en-US" b="1" dirty="0"/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8E900E4F-4813-4CE8-968C-4EE276FB6B45}"/>
                </a:ext>
              </a:extLst>
            </p:cNvPr>
            <p:cNvGrpSpPr/>
            <p:nvPr/>
          </p:nvGrpSpPr>
          <p:grpSpPr>
            <a:xfrm>
              <a:off x="7872002" y="2996952"/>
              <a:ext cx="458422" cy="2598446"/>
              <a:chOff x="5776688" y="3140968"/>
              <a:chExt cx="458422" cy="2598446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6DA48133-E10B-4DFF-8275-C57984F72DC0}"/>
                  </a:ext>
                </a:extLst>
              </p:cNvPr>
              <p:cNvSpPr/>
              <p:nvPr/>
            </p:nvSpPr>
            <p:spPr bwMode="auto">
              <a:xfrm>
                <a:off x="5776688" y="3140968"/>
                <a:ext cx="458422" cy="2598446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B403DC53-19F7-4982-A9B3-04EA5341B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5179836"/>
                <a:ext cx="480864" cy="233146"/>
              </a:xfrm>
              <a:prstGeom prst="rect">
                <a:avLst/>
              </a:prstGeom>
            </p:spPr>
          </p:pic>
          <p:pic>
            <p:nvPicPr>
              <p:cNvPr id="78" name="圖片 77">
                <a:extLst>
                  <a:ext uri="{FF2B5EF4-FFF2-40B4-BE49-F238E27FC236}">
                    <a16:creationId xmlns:a16="http://schemas.microsoft.com/office/drawing/2014/main" id="{42CF04C3-C513-4C18-8B65-4F23DE11A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3467407"/>
                <a:ext cx="480864" cy="233146"/>
              </a:xfrm>
              <a:prstGeom prst="rect">
                <a:avLst/>
              </a:prstGeom>
            </p:spPr>
          </p:pic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C2448E39-5215-4354-81F8-BFEEA693B66F}"/>
                  </a:ext>
                </a:extLst>
              </p:cNvPr>
              <p:cNvSpPr txBox="1"/>
              <p:nvPr/>
            </p:nvSpPr>
            <p:spPr>
              <a:xfrm rot="16200000">
                <a:off x="5443701" y="4255525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/>
                  <a:t>Routing</a:t>
                </a:r>
                <a:endParaRPr lang="zh-TW" altLang="en-US" b="1" dirty="0"/>
              </a:p>
            </p:txBody>
          </p:sp>
        </p:grpSp>
        <p:cxnSp>
          <p:nvCxnSpPr>
            <p:cNvPr id="72" name="接點: 肘形 71">
              <a:extLst>
                <a:ext uri="{FF2B5EF4-FFF2-40B4-BE49-F238E27FC236}">
                  <a16:creationId xmlns:a16="http://schemas.microsoft.com/office/drawing/2014/main" id="{CEA24BF8-19F8-4E9E-8936-0DCAC9F48AD7}"/>
                </a:ext>
              </a:extLst>
            </p:cNvPr>
            <p:cNvCxnSpPr>
              <a:cxnSpLocks/>
              <a:stCxn id="64" idx="2"/>
              <a:endCxn id="80" idx="2"/>
            </p:cNvCxnSpPr>
            <p:nvPr/>
          </p:nvCxnSpPr>
          <p:spPr bwMode="auto">
            <a:xfrm rot="16200000" flipH="1">
              <a:off x="4749963" y="3289936"/>
              <a:ext cx="12700" cy="4610923"/>
            </a:xfrm>
            <a:prstGeom prst="bentConnector3">
              <a:avLst>
                <a:gd name="adj1" fmla="val 2088016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BF0176B6-0BF2-43EF-A91D-A33C3A08B460}"/>
                </a:ext>
              </a:extLst>
            </p:cNvPr>
            <p:cNvSpPr txBox="1"/>
            <p:nvPr/>
          </p:nvSpPr>
          <p:spPr>
            <a:xfrm>
              <a:off x="2664006" y="5951984"/>
              <a:ext cx="4184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</a:rPr>
                <a:t>Unified PE Structure and Reusing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1CB40B48-D8B4-4AB8-87D0-E587F4BB6552}"/>
                </a:ext>
              </a:extLst>
            </p:cNvPr>
            <p:cNvSpPr txBox="1"/>
            <p:nvPr/>
          </p:nvSpPr>
          <p:spPr>
            <a:xfrm>
              <a:off x="1403648" y="2636912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00FF"/>
                  </a:solidFill>
                </a:rPr>
                <a:t>Encode Structure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2DE5285B-DBD4-4919-8292-DE2DF9BF65D0}"/>
                </a:ext>
              </a:extLst>
            </p:cNvPr>
            <p:cNvSpPr txBox="1"/>
            <p:nvPr/>
          </p:nvSpPr>
          <p:spPr>
            <a:xfrm>
              <a:off x="5796136" y="2636912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00FF"/>
                  </a:solidFill>
                </a:rPr>
                <a:t>Decode Structure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91" name="圖片 90">
            <a:extLst>
              <a:ext uri="{FF2B5EF4-FFF2-40B4-BE49-F238E27FC236}">
                <a16:creationId xmlns:a16="http://schemas.microsoft.com/office/drawing/2014/main" id="{D96628B1-A372-4C60-8AC1-286B4034C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07" y="3511972"/>
            <a:ext cx="6861010" cy="311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66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06E7A5-D9F7-4AD2-A97A-7FD27D1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Belief Propagation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090CD1D-D955-4E2B-8DA0-AA92851C6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707740"/>
          </a:xfrm>
        </p:spPr>
        <p:txBody>
          <a:bodyPr/>
          <a:lstStyle/>
          <a:p>
            <a:r>
              <a:rPr lang="en-US" altLang="zh-TW" dirty="0"/>
              <a:t>Parallel compute LLR between every stage by propagate belief</a:t>
            </a:r>
          </a:p>
          <a:p>
            <a:pPr lvl="1"/>
            <a:r>
              <a:rPr lang="en-US" altLang="zh-TW" dirty="0"/>
              <a:t>Prior- Knowledge </a:t>
            </a:r>
            <a:r>
              <a:rPr lang="en-US" altLang="zh-TW" b="1" dirty="0">
                <a:solidFill>
                  <a:srgbClr val="0000FF"/>
                </a:solidFill>
              </a:rPr>
              <a:t>( Reliability Sequence &amp; Receive LLR )</a:t>
            </a:r>
          </a:p>
          <a:p>
            <a:pPr lvl="1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1A21021-9286-4817-9BFC-9FD3E0553560}"/>
              </a:ext>
            </a:extLst>
          </p:cNvPr>
          <p:cNvSpPr txBox="1"/>
          <p:nvPr/>
        </p:nvSpPr>
        <p:spPr>
          <a:xfrm>
            <a:off x="345406" y="715041"/>
            <a:ext cx="237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* LLR: Log Likelihood Ratio</a:t>
            </a:r>
            <a:endParaRPr lang="zh-TW" altLang="en-US" sz="1400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8647ADA-6F2A-4BCA-A088-46D1E13A6F60}"/>
              </a:ext>
            </a:extLst>
          </p:cNvPr>
          <p:cNvGrpSpPr/>
          <p:nvPr/>
        </p:nvGrpSpPr>
        <p:grpSpPr>
          <a:xfrm>
            <a:off x="6866475" y="682244"/>
            <a:ext cx="2162235" cy="549007"/>
            <a:chOff x="6464319" y="762000"/>
            <a:chExt cx="2162235" cy="549007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64EC5224-256D-48DA-9272-BC57A2CF785C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873EFE5C-7CC0-4B84-BF3E-A8422E84373C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40513382-ED57-473E-8F0B-6C8D2BB3299D}"/>
                </a:ext>
              </a:extLst>
            </p:cNvPr>
            <p:cNvSpPr/>
            <p:nvPr/>
          </p:nvSpPr>
          <p:spPr>
            <a:xfrm>
              <a:off x="6464319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7701BBAB-8E84-4084-80B7-8B8F78BFFF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2847467" y="3395399"/>
            <a:ext cx="480864" cy="233146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C449049-6E67-4F34-AAF2-299459EBA5FE}"/>
              </a:ext>
            </a:extLst>
          </p:cNvPr>
          <p:cNvGrpSpPr/>
          <p:nvPr/>
        </p:nvGrpSpPr>
        <p:grpSpPr>
          <a:xfrm>
            <a:off x="146691" y="2388088"/>
            <a:ext cx="9097794" cy="4249891"/>
            <a:chOff x="146691" y="2388088"/>
            <a:chExt cx="9097794" cy="4249891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B05E222B-A504-4DBC-861D-385093C5488B}"/>
                </a:ext>
              </a:extLst>
            </p:cNvPr>
            <p:cNvGrpSpPr/>
            <p:nvPr/>
          </p:nvGrpSpPr>
          <p:grpSpPr>
            <a:xfrm>
              <a:off x="146691" y="2388088"/>
              <a:ext cx="9097794" cy="4249891"/>
              <a:chOff x="146691" y="2388088"/>
              <a:chExt cx="9097794" cy="4249891"/>
            </a:xfrm>
          </p:grpSpPr>
          <p:pic>
            <p:nvPicPr>
              <p:cNvPr id="8" name="Google Shape;111;g13280b36c8f_0_103">
                <a:extLst>
                  <a:ext uri="{FF2B5EF4-FFF2-40B4-BE49-F238E27FC236}">
                    <a16:creationId xmlns:a16="http://schemas.microsoft.com/office/drawing/2014/main" id="{824EF743-0212-4422-B274-EAA71EF1C819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93350" y="2388088"/>
                <a:ext cx="5262101" cy="3832201"/>
              </a:xfrm>
              <a:prstGeom prst="rect">
                <a:avLst/>
              </a:prstGeom>
              <a:noFill/>
              <a:ln>
                <a:noFill/>
              </a:ln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80CF4114-607F-4B41-BC6E-70A9578B017C}"/>
                      </a:ext>
                    </a:extLst>
                  </p:cNvPr>
                  <p:cNvSpPr txBox="1"/>
                  <p:nvPr/>
                </p:nvSpPr>
                <p:spPr>
                  <a:xfrm>
                    <a:off x="975925" y="2413625"/>
                    <a:ext cx="22048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𝑐𝑜𝑑𝑒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a14:m>
                    <a:r>
                      <a:rPr lang="zh-TW" altLang="en-US" dirty="0"/>
                      <a:t> </a:t>
                    </a:r>
                    <a:r>
                      <a:rPr lang="en-US" altLang="zh-TW" dirty="0"/>
                      <a:t>stages</a:t>
                    </a:r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80CF4114-607F-4B41-BC6E-70A9578B01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925" y="2413625"/>
                    <a:ext cx="220481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29"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id="{4CDAA692-A321-46D9-AFCB-ADD7D778C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708" y="4304188"/>
                <a:ext cx="901859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87758A8C-7717-402E-B7A6-EA2C830B8F7A}"/>
                      </a:ext>
                    </a:extLst>
                  </p:cNvPr>
                  <p:cNvSpPr txBox="1"/>
                  <p:nvPr/>
                </p:nvSpPr>
                <p:spPr>
                  <a:xfrm>
                    <a:off x="1376161" y="3895670"/>
                    <a:ext cx="530402" cy="2587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𝑐𝑜𝑑𝑒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87758A8C-7717-402E-B7A6-EA2C830B8F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6161" y="3895670"/>
                    <a:ext cx="530402" cy="2587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494" r="-22989" b="-5476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D151CE97-5BE5-4160-9070-C913C0923876}"/>
                  </a:ext>
                </a:extLst>
              </p:cNvPr>
              <p:cNvCxnSpPr/>
              <p:nvPr/>
            </p:nvCxnSpPr>
            <p:spPr>
              <a:xfrm>
                <a:off x="7411494" y="4294951"/>
                <a:ext cx="901859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32EA5F91-C0EF-471A-B777-F8A3B0D19676}"/>
                      </a:ext>
                    </a:extLst>
                  </p:cNvPr>
                  <p:cNvSpPr txBox="1"/>
                  <p:nvPr/>
                </p:nvSpPr>
                <p:spPr>
                  <a:xfrm>
                    <a:off x="7625077" y="3904886"/>
                    <a:ext cx="538096" cy="2587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𝑐𝑜𝑑𝑒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32EA5F91-C0EF-471A-B777-F8A3B0D196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5077" y="3904886"/>
                    <a:ext cx="538096" cy="25872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909" r="-22727" b="-523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AF4C884-7969-4116-9E3D-69AF2A3A6223}"/>
                  </a:ext>
                </a:extLst>
              </p:cNvPr>
              <p:cNvSpPr/>
              <p:nvPr/>
            </p:nvSpPr>
            <p:spPr>
              <a:xfrm>
                <a:off x="8432800" y="2674006"/>
                <a:ext cx="330200" cy="301797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accent6">
                        <a:lumMod val="50000"/>
                      </a:schemeClr>
                    </a:solidFill>
                  </a:rPr>
                  <a:t>LLR</a:t>
                </a:r>
                <a:endParaRPr lang="zh-TW" altLang="en-US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C0042DE-2CBA-44C8-98A9-D40519F76FF5}"/>
                  </a:ext>
                </a:extLst>
              </p:cNvPr>
              <p:cNvSpPr/>
              <p:nvPr/>
            </p:nvSpPr>
            <p:spPr>
              <a:xfrm>
                <a:off x="547599" y="2674006"/>
                <a:ext cx="330200" cy="30179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accent1">
                        <a:lumMod val="75000"/>
                      </a:schemeClr>
                    </a:solidFill>
                  </a:rPr>
                  <a:t>LLR</a:t>
                </a:r>
                <a:endParaRPr lang="zh-TW" alt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3E68567F-B8E9-49D7-A1CC-60D091810C65}"/>
                      </a:ext>
                    </a:extLst>
                  </p:cNvPr>
                  <p:cNvSpPr txBox="1"/>
                  <p:nvPr/>
                </p:nvSpPr>
                <p:spPr>
                  <a:xfrm>
                    <a:off x="220573" y="5750172"/>
                    <a:ext cx="3745553" cy="8878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600" b="1" dirty="0">
                        <a:solidFill>
                          <a:srgbClr val="0000FF"/>
                        </a:solidFill>
                      </a:rPr>
                      <a:t>Initialization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TW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TW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TW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TW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𝑴𝒆𝒔𝒔𝒂𝒈𝒆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𝑷𝒐𝒔𝒊𝒕𝒊𝒐𝒏</m:t>
                                  </m:r>
                                </m:e>
                                <m:e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𝑰𝒏𝒇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𝑭𝒓𝒐𝒛𝒆𝒏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𝑷𝒐𝒔𝒊𝒕𝒊𝒐𝒏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TW" altLang="en-US" sz="1600" b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3E68567F-B8E9-49D7-A1CC-60D091810C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73" y="5750172"/>
                    <a:ext cx="3745553" cy="88780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13" t="-205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82A57DB-84B5-4992-B3D8-78EB4E3AB2FF}"/>
                  </a:ext>
                </a:extLst>
              </p:cNvPr>
              <p:cNvSpPr/>
              <p:nvPr/>
            </p:nvSpPr>
            <p:spPr bwMode="auto">
              <a:xfrm>
                <a:off x="3543299" y="4116279"/>
                <a:ext cx="200026" cy="19841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E66E73C9-AE3D-4EFB-82CE-C6B16BA2228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25005" y="4260296"/>
                <a:ext cx="236613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C5140BE-C10A-4E41-9EF6-C67920D34D9D}"/>
                  </a:ext>
                </a:extLst>
              </p:cNvPr>
              <p:cNvSpPr/>
              <p:nvPr/>
            </p:nvSpPr>
            <p:spPr bwMode="auto">
              <a:xfrm>
                <a:off x="4250298" y="4116279"/>
                <a:ext cx="393710" cy="19841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0D0E57D6-6FE7-4D6D-AD39-111712E45A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250298" y="4260296"/>
                <a:ext cx="39371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CE6E8E7-348B-4707-96A6-3FC6D533EE56}"/>
                  </a:ext>
                </a:extLst>
              </p:cNvPr>
              <p:cNvSpPr/>
              <p:nvPr/>
            </p:nvSpPr>
            <p:spPr bwMode="auto">
              <a:xfrm>
                <a:off x="4857261" y="4116279"/>
                <a:ext cx="407138" cy="19841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19DF91A9-6491-4943-824B-622E7535BC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76790" y="4260296"/>
                <a:ext cx="39371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A7C43A2-FEEA-44D5-A1A8-AFDF6C97C17B}"/>
                  </a:ext>
                </a:extLst>
              </p:cNvPr>
              <p:cNvSpPr/>
              <p:nvPr/>
            </p:nvSpPr>
            <p:spPr bwMode="auto">
              <a:xfrm>
                <a:off x="6636510" y="4116279"/>
                <a:ext cx="200026" cy="19841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5DE62226-B70E-4167-81F0-9C2E1B391D3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18216" y="4260296"/>
                <a:ext cx="236613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5F81175-6968-44B5-B3BA-4814A6628B36}"/>
                  </a:ext>
                </a:extLst>
              </p:cNvPr>
              <p:cNvSpPr txBox="1"/>
              <p:nvPr/>
            </p:nvSpPr>
            <p:spPr>
              <a:xfrm>
                <a:off x="146691" y="2841150"/>
                <a:ext cx="1229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  <a:t>Transmit Message</a:t>
                </a:r>
                <a:endParaRPr lang="zh-TW" altLang="en-US" b="1" dirty="0">
                  <a:solidFill>
                    <a:schemeClr val="accent1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D3D63E1-75A4-4183-B9A6-9E3BA2574303}"/>
                  </a:ext>
                </a:extLst>
              </p:cNvPr>
              <p:cNvSpPr txBox="1"/>
              <p:nvPr/>
            </p:nvSpPr>
            <p:spPr>
              <a:xfrm>
                <a:off x="8015016" y="2841150"/>
                <a:ext cx="1229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accent6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  <a:t>Receive Message</a:t>
                </a:r>
                <a:endParaRPr lang="zh-TW" altLang="en-US" b="1" dirty="0">
                  <a:solidFill>
                    <a:schemeClr val="accent6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7B32395-3E9B-42DA-BC59-C9220B1B1577}"/>
                  </a:ext>
                </a:extLst>
              </p:cNvPr>
              <p:cNvSpPr txBox="1"/>
              <p:nvPr/>
            </p:nvSpPr>
            <p:spPr>
              <a:xfrm>
                <a:off x="4743479" y="6218156"/>
                <a:ext cx="42531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1" dirty="0">
                    <a:solidFill>
                      <a:srgbClr val="0000FF"/>
                    </a:solidFill>
                  </a:rPr>
                  <a:t>1 Iteration = R + L Belief Propagation </a:t>
                </a:r>
                <a:endParaRPr lang="zh-TW" altLang="en-US" sz="1600" b="1" dirty="0">
                  <a:solidFill>
                    <a:srgbClr val="0000FF"/>
                  </a:solidFill>
                </a:endParaRPr>
              </a:p>
            </p:txBody>
          </p:sp>
        </p:grp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3F79D3FC-17D7-4AAF-B230-21078D169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3753750" y="3382873"/>
              <a:ext cx="480864" cy="233146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A653DAB5-A317-4A78-BF33-FF1BC903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3753750" y="4872748"/>
              <a:ext cx="480864" cy="233146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3DAF3963-552A-42C0-A017-616E45FD5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6847758" y="3382873"/>
              <a:ext cx="480864" cy="233146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EB9BB0C5-B174-4FBF-9A55-E85E04578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6847758" y="4872748"/>
              <a:ext cx="480864" cy="233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88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9BA6F-E625-401F-8071-CDC8DA17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Modulation &amp; AWGN Channel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531111-8B3F-464B-B91E-DF1EB09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BPSK modulation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AWGN</a:t>
            </a:r>
          </a:p>
          <a:p>
            <a:pPr lvl="1"/>
            <a:r>
              <a:rPr lang="en-US" altLang="zh-TW" dirty="0"/>
              <a:t>Box-Muller Transform</a:t>
            </a:r>
          </a:p>
          <a:p>
            <a:pPr lvl="2"/>
            <a:r>
              <a:rPr lang="en-US" altLang="zh-TW" dirty="0"/>
              <a:t>Conversion</a:t>
            </a:r>
          </a:p>
          <a:p>
            <a:pPr lvl="3"/>
            <a:r>
              <a:rPr lang="en-US" altLang="zh-TW" dirty="0"/>
              <a:t>Uniform Distribution </a:t>
            </a:r>
            <a:r>
              <a:rPr lang="en-US" altLang="zh-TW" dirty="0">
                <a:sym typeface="Wingdings" panose="05000000000000000000" pitchFamily="2" charset="2"/>
              </a:rPr>
              <a:t> Gaussian Distribution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350DB9-2146-44DD-A117-556B872F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70" y="2126095"/>
            <a:ext cx="4725059" cy="1933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228E9D-AF6B-49E9-A5A9-4BC6434C6EA3}"/>
              </a:ext>
            </a:extLst>
          </p:cNvPr>
          <p:cNvSpPr/>
          <p:nvPr/>
        </p:nvSpPr>
        <p:spPr bwMode="auto">
          <a:xfrm>
            <a:off x="6372200" y="3717032"/>
            <a:ext cx="576064" cy="28803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7410" name="Picture 2" descr="https://upload.wikimedia.org/wikipedia/commons/thumb/1/1f/Box-Muller_transform_visualisation.svg/1024px-Box-Muller_transform_visualisation.svg.png">
            <a:extLst>
              <a:ext uri="{FF2B5EF4-FFF2-40B4-BE49-F238E27FC236}">
                <a16:creationId xmlns:a16="http://schemas.microsoft.com/office/drawing/2014/main" id="{E5892F51-3C1B-4879-882C-473021981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596680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72711C-E1FE-41D3-9AAC-D3A225CFC405}"/>
              </a:ext>
            </a:extLst>
          </p:cNvPr>
          <p:cNvSpPr/>
          <p:nvPr/>
        </p:nvSpPr>
        <p:spPr>
          <a:xfrm>
            <a:off x="899592" y="5373216"/>
            <a:ext cx="4045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nsolas" panose="020B0609020204030204" pitchFamily="49" charset="0"/>
              </a:rPr>
              <a:t>dst_noise</a:t>
            </a:r>
            <a:r>
              <a:rPr lang="en-US" altLang="zh-TW" sz="1600" dirty="0">
                <a:latin typeface="Consolas" panose="020B0609020204030204" pitchFamily="49" charset="0"/>
              </a:rPr>
              <a:t>[</a:t>
            </a:r>
            <a:r>
              <a:rPr lang="en-US" altLang="zh-TW" sz="1600" dirty="0" err="1"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latin typeface="Consolas" panose="020B0609020204030204" pitchFamily="49" charset="0"/>
              </a:rPr>
              <a:t>] = 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(1-2*(</a:t>
            </a:r>
            <a:r>
              <a:rPr lang="en-US" altLang="zh-TW" sz="1600" b="1" dirty="0">
                <a:latin typeface="Consolas" panose="020B0609020204030204" pitchFamily="49" charset="0"/>
              </a:rPr>
              <a:t>float) </a:t>
            </a:r>
            <a:r>
              <a:rPr lang="en-US" altLang="zh-TW" sz="1600" b="1" dirty="0" err="1">
                <a:latin typeface="Consolas" panose="020B0609020204030204" pitchFamily="49" charset="0"/>
              </a:rPr>
              <a:t>dst</a:t>
            </a:r>
            <a:r>
              <a:rPr lang="en-US" altLang="zh-TW" sz="1600" b="1" dirty="0">
                <a:latin typeface="Consolas" panose="020B0609020204030204" pitchFamily="49" charset="0"/>
              </a:rPr>
              <a:t>[</a:t>
            </a:r>
            <a:r>
              <a:rPr lang="en-US" altLang="zh-TW" sz="1600" b="1" dirty="0" err="1">
                <a:latin typeface="Consolas" panose="020B0609020204030204" pitchFamily="49" charset="0"/>
              </a:rPr>
              <a:t>i</a:t>
            </a:r>
            <a:r>
              <a:rPr lang="en-US" altLang="zh-TW" sz="1600" b="1" dirty="0">
                <a:latin typeface="Consolas" panose="020B0609020204030204" pitchFamily="49" charset="0"/>
              </a:rPr>
              <a:t>]) * SNR + noise;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1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7ED83-C814-47C9-B28F-3F8365C6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Encountered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22D5F4-E000-4867-8D27-FC22760EB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12776"/>
            <a:ext cx="8382000" cy="5085093"/>
          </a:xfrm>
        </p:spPr>
        <p:txBody>
          <a:bodyPr/>
          <a:lstStyle/>
          <a:p>
            <a:r>
              <a:rPr lang="en-US" altLang="zh-TW" dirty="0" err="1"/>
              <a:t>hls</a:t>
            </a:r>
            <a:r>
              <a:rPr lang="en-US" altLang="zh-TW" dirty="0"/>
              <a:t>::stream causes </a:t>
            </a:r>
            <a:r>
              <a:rPr lang="en-US" altLang="zh-TW" dirty="0" err="1"/>
              <a:t>cosim</a:t>
            </a:r>
            <a:r>
              <a:rPr lang="en-US" altLang="zh-TW" dirty="0"/>
              <a:t> hanging</a:t>
            </a:r>
          </a:p>
          <a:p>
            <a:pPr lvl="1"/>
            <a:r>
              <a:rPr lang="en-US" altLang="zh-TW" dirty="0"/>
              <a:t>With/without dataflow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pragma HLS STREAM failed due to memory limitation to </a:t>
            </a:r>
            <a:r>
              <a:rPr lang="en-US" altLang="zh-TW" dirty="0" err="1"/>
              <a:t>csim</a:t>
            </a:r>
            <a:endParaRPr lang="en-US" altLang="zh-TW" dirty="0"/>
          </a:p>
          <a:p>
            <a:pPr lvl="1"/>
            <a:r>
              <a:rPr lang="en-US" altLang="zh-TW" dirty="0"/>
              <a:t>Use array buffer with pragma HLS STREAM implies FIFO in synthesis, but a relative large array in </a:t>
            </a:r>
            <a:r>
              <a:rPr lang="en-US" altLang="zh-TW" dirty="0" err="1"/>
              <a:t>csim</a:t>
            </a:r>
            <a:r>
              <a:rPr lang="en-US" altLang="zh-TW" dirty="0"/>
              <a:t>, which exceed the memory limitation and cause segmentation fault</a:t>
            </a:r>
          </a:p>
          <a:p>
            <a:pPr lvl="1"/>
            <a:r>
              <a:rPr lang="en-US" altLang="zh-TW" dirty="0"/>
              <a:t>Image size is forced to reduced to 32 x 32 x 3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Even array buffer with pragma HLS STREAM causes </a:t>
            </a:r>
            <a:r>
              <a:rPr lang="en-US" altLang="zh-TW" dirty="0" err="1"/>
              <a:t>cosim</a:t>
            </a:r>
            <a:r>
              <a:rPr lang="en-US" altLang="zh-TW" dirty="0"/>
              <a:t> hanging</a:t>
            </a:r>
          </a:p>
          <a:p>
            <a:pPr lvl="1"/>
            <a:r>
              <a:rPr lang="en-US" altLang="zh-TW" dirty="0"/>
              <a:t>Some code in the design may not fit well in FIFO design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Warning: OPMODE Input Warning: The OPMDOE 0110x0x …</a:t>
            </a:r>
          </a:p>
          <a:p>
            <a:pPr lvl="1"/>
            <a:r>
              <a:rPr lang="en-US" altLang="zh-TW" dirty="0"/>
              <a:t>Can be ignored, but occupies console output and causes slow </a:t>
            </a:r>
            <a:r>
              <a:rPr lang="en-US" altLang="zh-TW" dirty="0" err="1"/>
              <a:t>cosim</a:t>
            </a:r>
            <a:endParaRPr lang="en-US" altLang="zh-TW" dirty="0"/>
          </a:p>
          <a:p>
            <a:pPr lvl="1"/>
            <a:r>
              <a:rPr lang="en-US" altLang="zh-TW" dirty="0"/>
              <a:t>Skip </a:t>
            </a:r>
            <a:r>
              <a:rPr lang="en-US" altLang="zh-TW" dirty="0" err="1"/>
              <a:t>cosim</a:t>
            </a:r>
            <a:r>
              <a:rPr lang="en-US" altLang="zh-TW" dirty="0"/>
              <a:t>, export RTL directly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8AAEC4-32F3-4DE6-AE53-C2757F8E3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362" b="-116381"/>
          <a:stretch/>
        </p:blipFill>
        <p:spPr>
          <a:xfrm>
            <a:off x="179512" y="6470303"/>
            <a:ext cx="8317957" cy="6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69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E46360-67F3-49B5-AA41-580884CC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30BFDB-FE35-4F91-80F7-19364DF1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717032"/>
            <a:ext cx="8382000" cy="2759968"/>
          </a:xfrm>
        </p:spPr>
        <p:txBody>
          <a:bodyPr/>
          <a:lstStyle/>
          <a:p>
            <a:r>
              <a:rPr lang="en-US" altLang="zh-TW" dirty="0"/>
              <a:t>Due to the previous issue, no much optimization is performed</a:t>
            </a:r>
          </a:p>
          <a:p>
            <a:r>
              <a:rPr lang="en-US" altLang="zh-TW" dirty="0"/>
              <a:t>Many improvements available</a:t>
            </a:r>
          </a:p>
          <a:p>
            <a:pPr lvl="1"/>
            <a:r>
              <a:rPr lang="en-US" altLang="zh-TW" dirty="0"/>
              <a:t>FIFO design</a:t>
            </a:r>
          </a:p>
          <a:p>
            <a:pPr lvl="1"/>
            <a:r>
              <a:rPr lang="en-US" altLang="zh-TW" dirty="0"/>
              <a:t>Dataflow</a:t>
            </a:r>
          </a:p>
          <a:p>
            <a:pPr lvl="1"/>
            <a:r>
              <a:rPr lang="en-US" altLang="zh-TW" dirty="0"/>
              <a:t>Array partition</a:t>
            </a:r>
          </a:p>
          <a:p>
            <a:pPr lvl="1"/>
            <a:r>
              <a:rPr lang="en-US" altLang="zh-TW" dirty="0"/>
              <a:t>Loop unrolling</a:t>
            </a:r>
            <a:endParaRPr lang="zh-TW" altLang="en-US" dirty="0"/>
          </a:p>
        </p:txBody>
      </p:sp>
      <p:pic>
        <p:nvPicPr>
          <p:cNvPr id="9218" name="Picture 2" descr="未提供說明。">
            <a:extLst>
              <a:ext uri="{FF2B5EF4-FFF2-40B4-BE49-F238E27FC236}">
                <a16:creationId xmlns:a16="http://schemas.microsoft.com/office/drawing/2014/main" id="{EB652C02-D030-4E07-907B-047C54C38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78"/>
          <a:stretch/>
        </p:blipFill>
        <p:spPr bwMode="auto">
          <a:xfrm>
            <a:off x="381000" y="1853811"/>
            <a:ext cx="8382000" cy="16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未提供說明。">
            <a:extLst>
              <a:ext uri="{FF2B5EF4-FFF2-40B4-BE49-F238E27FC236}">
                <a16:creationId xmlns:a16="http://schemas.microsoft.com/office/drawing/2014/main" id="{5D1A5C24-2E81-41BF-B0F6-EF1818B47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04" r="80068" b="42267"/>
          <a:stretch/>
        </p:blipFill>
        <p:spPr bwMode="auto">
          <a:xfrm>
            <a:off x="6948264" y="811710"/>
            <a:ext cx="1670720" cy="98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30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398B3-044F-4E9F-8321-C5BF2EDF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B27558-4855-4A29-803B-2576C9E3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image passes through QOI encoding, Polar encoding, AWGN channel simulation, Polar decoding, QOI decoding, and print on the screen (PYNQ)</a:t>
            </a:r>
          </a:p>
          <a:p>
            <a:pPr lvl="1"/>
            <a:r>
              <a:rPr lang="en-US" altLang="zh-TW" dirty="0"/>
              <a:t>SNR, iteration are configurable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7CDCFA-E59A-453C-ABF4-2C108EAC9FDE}"/>
              </a:ext>
            </a:extLst>
          </p:cNvPr>
          <p:cNvGrpSpPr/>
          <p:nvPr/>
        </p:nvGrpSpPr>
        <p:grpSpPr>
          <a:xfrm>
            <a:off x="375520" y="3417636"/>
            <a:ext cx="8475951" cy="2891684"/>
            <a:chOff x="375520" y="3417636"/>
            <a:chExt cx="8475951" cy="2891684"/>
          </a:xfrm>
        </p:grpSpPr>
        <p:pic>
          <p:nvPicPr>
            <p:cNvPr id="8" name="SNR4_ITER1">
              <a:hlinkClick r:id="" action="ppaction://media"/>
              <a:extLst>
                <a:ext uri="{FF2B5EF4-FFF2-40B4-BE49-F238E27FC236}">
                  <a16:creationId xmlns:a16="http://schemas.microsoft.com/office/drawing/2014/main" id="{7F824944-CC80-4099-9E69-47483A04396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375520" y="3417636"/>
              <a:ext cx="1980000" cy="2891684"/>
            </a:xfrm>
            <a:prstGeom prst="rect">
              <a:avLst/>
            </a:prstGeom>
          </p:spPr>
        </p:pic>
        <p:pic>
          <p:nvPicPr>
            <p:cNvPr id="9" name="SNR4_ITER2">
              <a:hlinkClick r:id="" action="ppaction://media"/>
              <a:extLst>
                <a:ext uri="{FF2B5EF4-FFF2-40B4-BE49-F238E27FC236}">
                  <a16:creationId xmlns:a16="http://schemas.microsoft.com/office/drawing/2014/main" id="{CAC769B3-1C50-4782-B3CC-A70CA90E065F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2537541" y="3417636"/>
              <a:ext cx="1980000" cy="2891684"/>
            </a:xfrm>
            <a:prstGeom prst="rect">
              <a:avLst/>
            </a:prstGeom>
          </p:spPr>
        </p:pic>
        <p:pic>
          <p:nvPicPr>
            <p:cNvPr id="10" name="SNR4_ITER3">
              <a:hlinkClick r:id="" action="ppaction://media"/>
              <a:extLst>
                <a:ext uri="{FF2B5EF4-FFF2-40B4-BE49-F238E27FC236}">
                  <a16:creationId xmlns:a16="http://schemas.microsoft.com/office/drawing/2014/main" id="{4354D03C-6B6D-4119-BC47-E232C9013BB9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4699562" y="3417636"/>
              <a:ext cx="1980000" cy="2891684"/>
            </a:xfrm>
            <a:prstGeom prst="rect">
              <a:avLst/>
            </a:prstGeom>
          </p:spPr>
        </p:pic>
        <p:pic>
          <p:nvPicPr>
            <p:cNvPr id="11" name="SNR12_ITER1">
              <a:hlinkClick r:id="" action="ppaction://media"/>
              <a:extLst>
                <a:ext uri="{FF2B5EF4-FFF2-40B4-BE49-F238E27FC236}">
                  <a16:creationId xmlns:a16="http://schemas.microsoft.com/office/drawing/2014/main" id="{F15F82C7-B07D-41A2-A288-DA9043A077A9}"/>
                </a:ext>
              </a:extLst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6871471" y="3417636"/>
              <a:ext cx="1980000" cy="2891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246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64BCF-8FB4-4176-BA89-ACB0D0F5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A8DBCE-1E77-4994-A4DA-2A819B8F1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/>
              <a:t>[1] https://qoiformat.org/</a:t>
            </a:r>
          </a:p>
          <a:p>
            <a:pPr marL="0" indent="0">
              <a:buNone/>
            </a:pPr>
            <a:r>
              <a:rPr lang="en-US" altLang="zh-TW" sz="1800" dirty="0"/>
              <a:t>[2] E. </a:t>
            </a:r>
            <a:r>
              <a:rPr lang="en-US" altLang="zh-TW" sz="1800" dirty="0" err="1"/>
              <a:t>Arkan</a:t>
            </a:r>
            <a:r>
              <a:rPr lang="en-US" altLang="zh-TW" sz="1800" dirty="0"/>
              <a:t>, " Channel polarization: A method for constructing capacity achieving codes for symmetric binary-input memoryless channels,'' IEEE Trans. Inf. Theory, vol. 55, no. 7, pp. 30513073, Jul. 2009.</a:t>
            </a:r>
          </a:p>
          <a:p>
            <a:pPr marL="0" indent="0">
              <a:buNone/>
            </a:pPr>
            <a:r>
              <a:rPr lang="en-US" altLang="zh-TW" sz="1800" dirty="0"/>
              <a:t>[3] E. </a:t>
            </a:r>
            <a:r>
              <a:rPr lang="en-US" altLang="zh-TW" sz="1800" dirty="0" err="1"/>
              <a:t>Arýkan</a:t>
            </a:r>
            <a:r>
              <a:rPr lang="en-US" altLang="zh-TW" sz="1800" dirty="0"/>
              <a:t>, " Polar codes: A pipelined implementation,'' in Proc. 4th Int. </a:t>
            </a:r>
            <a:r>
              <a:rPr lang="en-US" altLang="zh-TW" sz="1800" dirty="0" err="1"/>
              <a:t>Symp</a:t>
            </a:r>
            <a:r>
              <a:rPr lang="en-US" altLang="zh-TW" sz="1800" dirty="0"/>
              <a:t>. Broadband </a:t>
            </a:r>
            <a:r>
              <a:rPr lang="en-US" altLang="zh-TW" sz="1800" dirty="0" err="1"/>
              <a:t>Commun</a:t>
            </a:r>
            <a:r>
              <a:rPr lang="en-US" altLang="zh-TW" sz="1800" dirty="0"/>
              <a:t>. (ISBC), Jul. 2010, pp. 1114.</a:t>
            </a:r>
          </a:p>
          <a:p>
            <a:pPr marL="0" indent="0">
              <a:buNone/>
            </a:pPr>
            <a:r>
              <a:rPr lang="en-US" altLang="zh-TW" sz="1800" dirty="0"/>
              <a:t>[4] Yu, </a:t>
            </a:r>
            <a:r>
              <a:rPr lang="en-US" altLang="zh-TW" sz="1800" dirty="0" err="1"/>
              <a:t>Yongrun</a:t>
            </a:r>
            <a:r>
              <a:rPr lang="en-US" altLang="zh-TW" sz="1800" dirty="0"/>
              <a:t>, et al. "Belief propagation bit-flip decoder for polar codes." IEEE Access 7 (2019): 10937-10946.</a:t>
            </a:r>
          </a:p>
          <a:p>
            <a:pPr marL="0" indent="0">
              <a:buNone/>
            </a:pPr>
            <a:r>
              <a:rPr lang="en-US" altLang="zh-TW" sz="1800" dirty="0"/>
              <a:t>[5] Y. Shen, W. Song, Y. Ren, H. Ji, X. You and C. Zhang, "Enhanced Belief Propagation Decoder for 5G Polar Codes With Bit-Flipping," in IEEE Transactions on Circuits and Systems II: Express Briefs, vol. 67, no. 5, pp. 901-905, May 2020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867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CE696-B4EF-4900-A029-6C17FAE7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Decoding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C2AE51-D46F-47D1-8930-01F525612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888504"/>
          </a:xfrm>
        </p:spPr>
        <p:txBody>
          <a:bodyPr/>
          <a:lstStyle/>
          <a:p>
            <a:r>
              <a:rPr lang="en-US" altLang="zh-TW" dirty="0"/>
              <a:t>Decompose the encode structure into routing and PE array</a:t>
            </a:r>
          </a:p>
          <a:p>
            <a:pPr lvl="1"/>
            <a:r>
              <a:rPr lang="en-US" altLang="zh-TW" dirty="0"/>
              <a:t>Reuse PE array by pre-defined routing matrix.</a:t>
            </a:r>
            <a:endParaRPr lang="zh-TW" altLang="en-US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2A2B611-6B94-4759-AB47-2F9471FC3634}"/>
              </a:ext>
            </a:extLst>
          </p:cNvPr>
          <p:cNvGrpSpPr/>
          <p:nvPr/>
        </p:nvGrpSpPr>
        <p:grpSpPr>
          <a:xfrm>
            <a:off x="527826" y="2636912"/>
            <a:ext cx="8389964" cy="3684404"/>
            <a:chOff x="527826" y="2636912"/>
            <a:chExt cx="8389964" cy="368440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4A2C583-2455-40F4-9A1C-B668E87B4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826" y="2996952"/>
              <a:ext cx="3833352" cy="259844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85D38D1-426D-440A-94D9-D798F1A85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3701"/>
            <a:stretch/>
          </p:blipFill>
          <p:spPr>
            <a:xfrm>
              <a:off x="4788024" y="2996952"/>
              <a:ext cx="1008112" cy="259844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D442654-09CF-4865-A754-A3D33F84D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62" r="73701"/>
            <a:stretch/>
          </p:blipFill>
          <p:spPr>
            <a:xfrm>
              <a:off x="6222982" y="2996952"/>
              <a:ext cx="603232" cy="259844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8D05CBB-D1FD-423B-B106-8605508DC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62" r="73701"/>
            <a:stretch/>
          </p:blipFill>
          <p:spPr>
            <a:xfrm>
              <a:off x="7284636" y="2996952"/>
              <a:ext cx="603232" cy="2598446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F8A9A60-B4E4-44C4-BEC1-E29E07E62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010" r="-1747"/>
            <a:stretch/>
          </p:blipFill>
          <p:spPr>
            <a:xfrm>
              <a:off x="8314558" y="2996952"/>
              <a:ext cx="603232" cy="2598446"/>
            </a:xfrm>
            <a:prstGeom prst="rect">
              <a:avLst/>
            </a:prstGeom>
          </p:spPr>
        </p:pic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065CE8A-02A6-4BB2-A0F0-8B4C2812A463}"/>
                </a:ext>
              </a:extLst>
            </p:cNvPr>
            <p:cNvGrpSpPr/>
            <p:nvPr/>
          </p:nvGrpSpPr>
          <p:grpSpPr>
            <a:xfrm>
              <a:off x="5776688" y="2996952"/>
              <a:ext cx="458422" cy="2598446"/>
              <a:chOff x="5776688" y="3140968"/>
              <a:chExt cx="458422" cy="2598446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F0BE5EA7-B482-4F35-9751-9E823906AD1A}"/>
                  </a:ext>
                </a:extLst>
              </p:cNvPr>
              <p:cNvSpPr/>
              <p:nvPr/>
            </p:nvSpPr>
            <p:spPr bwMode="auto">
              <a:xfrm>
                <a:off x="5776688" y="3140968"/>
                <a:ext cx="458422" cy="2598446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AFFA72AF-527E-4248-AC3F-EE17551C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5179836"/>
                <a:ext cx="480864" cy="233146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C9186070-68D5-43B6-BA5B-556DE5443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3467407"/>
                <a:ext cx="480864" cy="233146"/>
              </a:xfrm>
              <a:prstGeom prst="rect">
                <a:avLst/>
              </a:prstGeom>
            </p:spPr>
          </p:pic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781F03-2A1F-4A88-99A9-3D94CC8FDBAA}"/>
                  </a:ext>
                </a:extLst>
              </p:cNvPr>
              <p:cNvSpPr txBox="1"/>
              <p:nvPr/>
            </p:nvSpPr>
            <p:spPr>
              <a:xfrm rot="16200000">
                <a:off x="5443701" y="4255525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/>
                  <a:t>Routing</a:t>
                </a:r>
                <a:endParaRPr lang="zh-TW" altLang="en-US" b="1" dirty="0"/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BEA5E57-9250-4962-B3FA-596EA2970397}"/>
                </a:ext>
              </a:extLst>
            </p:cNvPr>
            <p:cNvGrpSpPr/>
            <p:nvPr/>
          </p:nvGrpSpPr>
          <p:grpSpPr>
            <a:xfrm>
              <a:off x="6826214" y="2996952"/>
              <a:ext cx="458422" cy="2598446"/>
              <a:chOff x="5776688" y="3140968"/>
              <a:chExt cx="458422" cy="2598446"/>
            </a:xfrm>
          </p:grpSpPr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0F2C5139-FD11-49BA-9EEC-E828C92A00FC}"/>
                  </a:ext>
                </a:extLst>
              </p:cNvPr>
              <p:cNvSpPr/>
              <p:nvPr/>
            </p:nvSpPr>
            <p:spPr bwMode="auto">
              <a:xfrm>
                <a:off x="5776688" y="3140968"/>
                <a:ext cx="458422" cy="2598446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FA5D82D-EBEF-445A-B661-A46F0AE90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5179836"/>
                <a:ext cx="480864" cy="233146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A7ADB4DF-0D2C-489D-ABA9-6BF6522DD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3467407"/>
                <a:ext cx="480864" cy="233146"/>
              </a:xfrm>
              <a:prstGeom prst="rect">
                <a:avLst/>
              </a:prstGeom>
            </p:spPr>
          </p:pic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A46317F-167D-48C2-9E46-8413D8DE361D}"/>
                  </a:ext>
                </a:extLst>
              </p:cNvPr>
              <p:cNvSpPr txBox="1"/>
              <p:nvPr/>
            </p:nvSpPr>
            <p:spPr>
              <a:xfrm rot="16200000">
                <a:off x="5443701" y="4255525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/>
                  <a:t>Routing</a:t>
                </a:r>
                <a:endParaRPr lang="zh-TW" altLang="en-US" b="1" dirty="0"/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4162249D-4D29-4AB1-90BD-34ACA94EBAB3}"/>
                </a:ext>
              </a:extLst>
            </p:cNvPr>
            <p:cNvGrpSpPr/>
            <p:nvPr/>
          </p:nvGrpSpPr>
          <p:grpSpPr>
            <a:xfrm>
              <a:off x="7872002" y="2996952"/>
              <a:ext cx="458422" cy="2598446"/>
              <a:chOff x="5776688" y="3140968"/>
              <a:chExt cx="458422" cy="2598446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B7200684-EFC5-4835-B543-566385674565}"/>
                  </a:ext>
                </a:extLst>
              </p:cNvPr>
              <p:cNvSpPr/>
              <p:nvPr/>
            </p:nvSpPr>
            <p:spPr bwMode="auto">
              <a:xfrm>
                <a:off x="5776688" y="3140968"/>
                <a:ext cx="458422" cy="2598446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1721180F-3DEB-4F42-AD90-6EABBE7EC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5179836"/>
                <a:ext cx="480864" cy="233146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CEDAFD33-0A7E-436B-BE5B-B0C49A5BB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769735" y="3467407"/>
                <a:ext cx="480864" cy="233146"/>
              </a:xfrm>
              <a:prstGeom prst="rect">
                <a:avLst/>
              </a:prstGeom>
            </p:spPr>
          </p:pic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0C095D3-B226-469A-97EA-19E08F3E210E}"/>
                  </a:ext>
                </a:extLst>
              </p:cNvPr>
              <p:cNvSpPr txBox="1"/>
              <p:nvPr/>
            </p:nvSpPr>
            <p:spPr>
              <a:xfrm rot="16200000">
                <a:off x="5443701" y="4255525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/>
                  <a:t>Routing</a:t>
                </a:r>
                <a:endParaRPr lang="zh-TW" altLang="en-US" b="1" dirty="0"/>
              </a:p>
            </p:txBody>
          </p:sp>
        </p:grpSp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C220F46C-9AF2-401D-A89A-DE8696248A99}"/>
                </a:ext>
              </a:extLst>
            </p:cNvPr>
            <p:cNvCxnSpPr>
              <a:stCxn id="4" idx="2"/>
              <a:endCxn id="15" idx="2"/>
            </p:cNvCxnSpPr>
            <p:nvPr/>
          </p:nvCxnSpPr>
          <p:spPr bwMode="auto">
            <a:xfrm rot="16200000" flipH="1">
              <a:off x="4749963" y="3289936"/>
              <a:ext cx="12700" cy="4610923"/>
            </a:xfrm>
            <a:prstGeom prst="bentConnector3">
              <a:avLst>
                <a:gd name="adj1" fmla="val 2088016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D75A82C-BE19-47B2-858F-13C031EEA23F}"/>
                </a:ext>
              </a:extLst>
            </p:cNvPr>
            <p:cNvSpPr txBox="1"/>
            <p:nvPr/>
          </p:nvSpPr>
          <p:spPr>
            <a:xfrm>
              <a:off x="1691680" y="5951984"/>
              <a:ext cx="612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</a:rPr>
                <a:t>Unified PE Structure and Reusing / Shared Memory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60DEFE6-A522-4523-9B1A-5CBB948EF324}"/>
                </a:ext>
              </a:extLst>
            </p:cNvPr>
            <p:cNvSpPr txBox="1"/>
            <p:nvPr/>
          </p:nvSpPr>
          <p:spPr>
            <a:xfrm>
              <a:off x="1403648" y="2636912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00FF"/>
                  </a:solidFill>
                </a:rPr>
                <a:t>Encode Structure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0180D89-07FF-4964-B693-5457537C5CA6}"/>
                </a:ext>
              </a:extLst>
            </p:cNvPr>
            <p:cNvSpPr txBox="1"/>
            <p:nvPr/>
          </p:nvSpPr>
          <p:spPr>
            <a:xfrm>
              <a:off x="5796136" y="2636912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00FF"/>
                  </a:solidFill>
                </a:rPr>
                <a:t>Decode Structure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D05BBCB-E232-4A83-A510-F436CD40B9E0}"/>
              </a:ext>
            </a:extLst>
          </p:cNvPr>
          <p:cNvGrpSpPr/>
          <p:nvPr/>
        </p:nvGrpSpPr>
        <p:grpSpPr>
          <a:xfrm>
            <a:off x="6866475" y="682244"/>
            <a:ext cx="2162235" cy="549007"/>
            <a:chOff x="6464319" y="762000"/>
            <a:chExt cx="2162235" cy="549007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AE1DCD2C-F941-4455-81D6-5AEB4EFE408B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819495F7-8F09-4875-9474-59B2A4438F91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0AF81650-E3A9-4921-8CE0-056B818D92AD}"/>
                </a:ext>
              </a:extLst>
            </p:cNvPr>
            <p:cNvSpPr/>
            <p:nvPr/>
          </p:nvSpPr>
          <p:spPr>
            <a:xfrm>
              <a:off x="6464319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92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843824-B20D-41BE-BB67-A33F6E3C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819741-16CC-4E1D-B11E-66C17B335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Project Goal</a:t>
            </a:r>
          </a:p>
          <a:p>
            <a:r>
              <a:rPr lang="en-US" altLang="zh-TW" dirty="0"/>
              <a:t>Background</a:t>
            </a:r>
          </a:p>
          <a:p>
            <a:r>
              <a:rPr lang="en-US" altLang="zh-TW" dirty="0"/>
              <a:t>Implementation</a:t>
            </a:r>
          </a:p>
          <a:p>
            <a:pPr lvl="1"/>
            <a:r>
              <a:rPr lang="en-US" altLang="zh-TW" dirty="0"/>
              <a:t>QOI</a:t>
            </a:r>
          </a:p>
          <a:p>
            <a:pPr lvl="1"/>
            <a:r>
              <a:rPr lang="en-US" altLang="zh-TW" dirty="0"/>
              <a:t>Polar Code</a:t>
            </a:r>
          </a:p>
          <a:p>
            <a:pPr lvl="1"/>
            <a:r>
              <a:rPr lang="en-US" altLang="zh-TW" dirty="0"/>
              <a:t>Simulated Channel (AWGN)</a:t>
            </a:r>
          </a:p>
          <a:p>
            <a:r>
              <a:rPr lang="en-US" altLang="zh-TW" dirty="0"/>
              <a:t>Results</a:t>
            </a:r>
          </a:p>
          <a:p>
            <a:r>
              <a:rPr lang="en-US" altLang="zh-TW" dirty="0"/>
              <a:t>Analysis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921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79544-7673-49D9-8BCB-198409EA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 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C8EBD9-F2AB-4CB2-877C-6B2017BE3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3115132"/>
            <a:ext cx="9159552" cy="3361868"/>
          </a:xfrm>
        </p:spPr>
        <p:txBody>
          <a:bodyPr/>
          <a:lstStyle/>
          <a:p>
            <a:r>
              <a:rPr lang="en-US" altLang="zh-TW" dirty="0"/>
              <a:t>Target: Full run including </a:t>
            </a:r>
            <a:r>
              <a:rPr lang="en-US" altLang="zh-TW" b="1" dirty="0">
                <a:solidFill>
                  <a:srgbClr val="0F3BFF"/>
                </a:solidFill>
              </a:rPr>
              <a:t>Encoding</a:t>
            </a:r>
            <a:r>
              <a:rPr lang="en-US" altLang="zh-TW" dirty="0">
                <a:solidFill>
                  <a:srgbClr val="0F3BFF"/>
                </a:solidFill>
              </a:rPr>
              <a:t>, </a:t>
            </a:r>
            <a:r>
              <a:rPr lang="en-US" altLang="zh-TW" b="1" dirty="0">
                <a:solidFill>
                  <a:srgbClr val="0F3BFF"/>
                </a:solidFill>
              </a:rPr>
              <a:t>Channel Simulation</a:t>
            </a:r>
            <a:r>
              <a:rPr lang="en-US" altLang="zh-TW" dirty="0">
                <a:solidFill>
                  <a:srgbClr val="0F3BFF"/>
                </a:solidFill>
              </a:rPr>
              <a:t>, and </a:t>
            </a:r>
            <a:r>
              <a:rPr lang="en-US" altLang="zh-TW" b="1" dirty="0">
                <a:solidFill>
                  <a:srgbClr val="0F3BFF"/>
                </a:solidFill>
              </a:rPr>
              <a:t>Decoding</a:t>
            </a:r>
          </a:p>
          <a:p>
            <a:r>
              <a:rPr lang="en-US" altLang="zh-TW" dirty="0"/>
              <a:t>Source Coding</a:t>
            </a:r>
          </a:p>
          <a:p>
            <a:pPr lvl="1"/>
            <a:r>
              <a:rPr lang="en-US" altLang="zh-TW" dirty="0"/>
              <a:t>Reduce the latency and energy of transmitting</a:t>
            </a:r>
          </a:p>
          <a:p>
            <a:pPr lvl="2"/>
            <a:r>
              <a:rPr lang="en-US" altLang="zh-TW" b="1" dirty="0">
                <a:solidFill>
                  <a:srgbClr val="0F3BFF"/>
                </a:solidFill>
              </a:rPr>
              <a:t>QOI (Image)</a:t>
            </a:r>
          </a:p>
          <a:p>
            <a:r>
              <a:rPr lang="en-US" altLang="zh-TW" dirty="0"/>
              <a:t>Channel Coding (Error Correction Code)</a:t>
            </a:r>
          </a:p>
          <a:p>
            <a:pPr lvl="1"/>
            <a:r>
              <a:rPr lang="en-US" altLang="zh-TW" dirty="0"/>
              <a:t>Reliable information transmission</a:t>
            </a:r>
          </a:p>
          <a:p>
            <a:pPr lvl="2"/>
            <a:r>
              <a:rPr lang="en-US" altLang="zh-TW" b="1" dirty="0">
                <a:solidFill>
                  <a:srgbClr val="0F3BFF"/>
                </a:solidFill>
              </a:rPr>
              <a:t>Polar Code</a:t>
            </a:r>
          </a:p>
          <a:p>
            <a:r>
              <a:rPr lang="en-US" altLang="zh-TW" dirty="0"/>
              <a:t>Noisy Channel</a:t>
            </a:r>
          </a:p>
          <a:p>
            <a:pPr lvl="1"/>
            <a:r>
              <a:rPr lang="en-US" altLang="zh-TW" b="1" dirty="0">
                <a:solidFill>
                  <a:srgbClr val="0F3BFF"/>
                </a:solidFill>
              </a:rPr>
              <a:t>BPSK Modulation</a:t>
            </a:r>
          </a:p>
          <a:p>
            <a:pPr lvl="1"/>
            <a:r>
              <a:rPr lang="en-US" altLang="zh-TW" b="1" dirty="0">
                <a:solidFill>
                  <a:srgbClr val="0F3BFF"/>
                </a:solidFill>
              </a:rPr>
              <a:t>Simulated AWGN Channel</a:t>
            </a:r>
            <a:endParaRPr lang="zh-TW" altLang="en-US" b="1" dirty="0">
              <a:solidFill>
                <a:srgbClr val="0F3BFF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B764040-6D12-493E-8E03-4A29FED95944}"/>
              </a:ext>
            </a:extLst>
          </p:cNvPr>
          <p:cNvGrpSpPr/>
          <p:nvPr/>
        </p:nvGrpSpPr>
        <p:grpSpPr>
          <a:xfrm>
            <a:off x="380999" y="1853208"/>
            <a:ext cx="8270556" cy="548908"/>
            <a:chOff x="-1399783" y="1876794"/>
            <a:chExt cx="12727473" cy="84470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309BE7F-315F-4460-B62C-05DB7FBD7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726"/>
            <a:stretch/>
          </p:blipFill>
          <p:spPr>
            <a:xfrm>
              <a:off x="-1399783" y="1876794"/>
              <a:ext cx="2578710" cy="83493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8790811-9352-4F68-9DE4-D53BBF2B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04951" y="1917024"/>
              <a:ext cx="6661075" cy="80447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FD7BD2F-A383-4144-A8D5-EE0D8971F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720" r="86987"/>
            <a:stretch/>
          </p:blipFill>
          <p:spPr>
            <a:xfrm>
              <a:off x="1117368" y="1907251"/>
              <a:ext cx="485776" cy="804479"/>
            </a:xfrm>
            <a:prstGeom prst="rect">
              <a:avLst/>
            </a:prstGeom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6C5DF596-7F3E-4CF8-B7FC-2BF2BC74118A}"/>
                </a:ext>
              </a:extLst>
            </p:cNvPr>
            <p:cNvGrpSpPr/>
            <p:nvPr/>
          </p:nvGrpSpPr>
          <p:grpSpPr>
            <a:xfrm>
              <a:off x="8103306" y="1876794"/>
              <a:ext cx="3224384" cy="834936"/>
              <a:chOff x="8057586" y="1876794"/>
              <a:chExt cx="3224384" cy="834936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B0C73C7-14BD-4B58-8AF1-53589B740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7043" r="186"/>
              <a:stretch/>
            </p:blipFill>
            <p:spPr>
              <a:xfrm>
                <a:off x="8543362" y="1876794"/>
                <a:ext cx="2738608" cy="834936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B5D4C4D-0553-4D66-A9A8-C51C7849BA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0" r="86987"/>
              <a:stretch/>
            </p:blipFill>
            <p:spPr>
              <a:xfrm>
                <a:off x="8057586" y="1907251"/>
                <a:ext cx="485776" cy="804479"/>
              </a:xfrm>
              <a:prstGeom prst="rect">
                <a:avLst/>
              </a:prstGeom>
            </p:spPr>
          </p:pic>
        </p:grpSp>
      </p:grp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3DF2CE9-1B48-429A-BB42-364F4B28FCE5}"/>
              </a:ext>
            </a:extLst>
          </p:cNvPr>
          <p:cNvSpPr/>
          <p:nvPr/>
        </p:nvSpPr>
        <p:spPr>
          <a:xfrm>
            <a:off x="909366" y="1853207"/>
            <a:ext cx="1706060" cy="567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C8CFE8-F92C-46F6-9A91-8DFAEA613B88}"/>
              </a:ext>
            </a:extLst>
          </p:cNvPr>
          <p:cNvSpPr/>
          <p:nvPr/>
        </p:nvSpPr>
        <p:spPr>
          <a:xfrm>
            <a:off x="394219" y="1447123"/>
            <a:ext cx="2948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Lossless Message Compression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48007D1-F5A7-4CF2-8A7E-743AFE651773}"/>
              </a:ext>
            </a:extLst>
          </p:cNvPr>
          <p:cNvSpPr/>
          <p:nvPr/>
        </p:nvSpPr>
        <p:spPr>
          <a:xfrm>
            <a:off x="6250169" y="1853207"/>
            <a:ext cx="1706061" cy="567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B34B8F4-8768-4434-A891-99C062825509}"/>
              </a:ext>
            </a:extLst>
          </p:cNvPr>
          <p:cNvSpPr/>
          <p:nvPr/>
        </p:nvSpPr>
        <p:spPr>
          <a:xfrm>
            <a:off x="2707545" y="1853207"/>
            <a:ext cx="3450506" cy="56781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C06F19C-4BF3-45B8-B434-71B908835660}"/>
              </a:ext>
            </a:extLst>
          </p:cNvPr>
          <p:cNvSpPr/>
          <p:nvPr/>
        </p:nvSpPr>
        <p:spPr>
          <a:xfrm>
            <a:off x="3022796" y="2500424"/>
            <a:ext cx="2820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Delivering Information Reliably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AB2BB97-A526-44EB-87AF-074E2962907C}"/>
              </a:ext>
            </a:extLst>
          </p:cNvPr>
          <p:cNvSpPr/>
          <p:nvPr/>
        </p:nvSpPr>
        <p:spPr>
          <a:xfrm>
            <a:off x="1211855" y="1447123"/>
            <a:ext cx="6509588" cy="1402354"/>
          </a:xfrm>
          <a:prstGeom prst="roundRect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4AE786-91D6-4502-81C5-FCAC3ECA1C71}"/>
              </a:ext>
            </a:extLst>
          </p:cNvPr>
          <p:cNvSpPr txBox="1"/>
          <p:nvPr/>
        </p:nvSpPr>
        <p:spPr>
          <a:xfrm>
            <a:off x="6158051" y="1181468"/>
            <a:ext cx="180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3">
                    <a:lumMod val="75000"/>
                  </a:schemeClr>
                </a:solidFill>
              </a:rPr>
              <a:t>End-to-End On Board</a:t>
            </a:r>
            <a:endParaRPr lang="zh-TW" alt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11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A83A0A5-6ECC-4902-98E4-691A87DC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C79D22B-4F2D-4EAD-BFC7-EC8D39D3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763000" cy="4800600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Quite OK Image Format (QOI) </a:t>
            </a:r>
            <a:r>
              <a:rPr lang="en-US" altLang="zh-TW" dirty="0"/>
              <a:t>is a specification for </a:t>
            </a:r>
            <a:r>
              <a:rPr lang="en-US" altLang="zh-TW" u="sng" dirty="0">
                <a:solidFill>
                  <a:srgbClr val="0000FF"/>
                </a:solidFill>
              </a:rPr>
              <a:t>lossless image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compression of 24-bit (8 bits per color RGB) </a:t>
            </a:r>
          </a:p>
          <a:p>
            <a:pPr lvl="1"/>
            <a:r>
              <a:rPr lang="en-US" altLang="zh-TW" dirty="0"/>
              <a:t>First announced on November 24th 2021</a:t>
            </a:r>
          </a:p>
          <a:p>
            <a:r>
              <a:rPr lang="en-US" altLang="zh-TW" dirty="0"/>
              <a:t>Create an open source, faster, lossless compression method than PNG</a:t>
            </a:r>
          </a:p>
          <a:p>
            <a:pPr lvl="1"/>
            <a:r>
              <a:rPr lang="en-US" altLang="zh-TW" dirty="0"/>
              <a:t>20–50x faster encoding, and 3–4x faster decoding speed compared to PNG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7C546C-1DF1-4047-BF8C-EB051E18A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2"/>
          <a:stretch/>
        </p:blipFill>
        <p:spPr>
          <a:xfrm>
            <a:off x="1038152" y="3789040"/>
            <a:ext cx="4728146" cy="2505425"/>
          </a:xfrm>
          <a:prstGeom prst="rect">
            <a:avLst/>
          </a:prstGeom>
        </p:spPr>
      </p:pic>
      <p:pic>
        <p:nvPicPr>
          <p:cNvPr id="8196" name="Picture 4" descr="https://images.nintendolife.com/892fecd584e1d/dominic-szablewski.large.jpg">
            <a:extLst>
              <a:ext uri="{FF2B5EF4-FFF2-40B4-BE49-F238E27FC236}">
                <a16:creationId xmlns:a16="http://schemas.microsoft.com/office/drawing/2014/main" id="{4EA47F7A-B4EE-4FE2-9331-7668DB04C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r="20994"/>
          <a:stretch/>
        </p:blipFill>
        <p:spPr bwMode="auto">
          <a:xfrm>
            <a:off x="6423450" y="3789040"/>
            <a:ext cx="1850528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2DD3AB21-CDD1-4EB0-8D4D-11D18E37E47C}"/>
              </a:ext>
            </a:extLst>
          </p:cNvPr>
          <p:cNvGrpSpPr/>
          <p:nvPr/>
        </p:nvGrpSpPr>
        <p:grpSpPr>
          <a:xfrm>
            <a:off x="6868710" y="682244"/>
            <a:ext cx="2166278" cy="549007"/>
            <a:chOff x="6466554" y="762000"/>
            <a:chExt cx="2166278" cy="549007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0CB7E5A5-86B1-4BE7-A84B-AD3E5C6CD856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80D320B1-359C-45E5-A635-6E95F139CD7E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B0775B48-A98C-49D8-B5CC-88B8D9A574EE}"/>
                </a:ext>
              </a:extLst>
            </p:cNvPr>
            <p:cNvSpPr/>
            <p:nvPr/>
          </p:nvSpPr>
          <p:spPr>
            <a:xfrm>
              <a:off x="7559098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796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106F7A6-BAF2-4784-8474-AEB79C29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98110BC-AE9E-4FEA-ACC4-32E1DBCE1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399"/>
            <a:ext cx="8583488" cy="2114441"/>
          </a:xfrm>
        </p:spPr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Polar code</a:t>
            </a:r>
            <a:r>
              <a:rPr lang="en-US" altLang="zh-TW" dirty="0"/>
              <a:t> is a kind</a:t>
            </a:r>
            <a:r>
              <a:rPr lang="en-US" altLang="zh-TW" b="1" dirty="0">
                <a:solidFill>
                  <a:srgbClr val="0F3BFF"/>
                </a:solidFill>
              </a:rPr>
              <a:t> linear block error-correcting code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Distribute the some part of channel capacity to others by polar transform</a:t>
            </a:r>
          </a:p>
          <a:p>
            <a:pPr lvl="1"/>
            <a:r>
              <a:rPr lang="en-US" altLang="zh-TW" dirty="0"/>
              <a:t>Transmit </a:t>
            </a:r>
            <a:r>
              <a:rPr lang="en-US" altLang="zh-TW" b="1" dirty="0">
                <a:solidFill>
                  <a:srgbClr val="0000FF"/>
                </a:solidFill>
              </a:rPr>
              <a:t>frozen message </a:t>
            </a:r>
            <a:r>
              <a:rPr lang="en-US" altLang="zh-TW" dirty="0"/>
              <a:t>on </a:t>
            </a:r>
            <a:r>
              <a:rPr lang="en-US" altLang="zh-TW" u="sng" dirty="0">
                <a:solidFill>
                  <a:srgbClr val="0000FF"/>
                </a:solidFill>
              </a:rPr>
              <a:t>low reliability channels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to </a:t>
            </a:r>
            <a:r>
              <a:rPr lang="en-US" altLang="zh-TW" b="1" dirty="0">
                <a:solidFill>
                  <a:srgbClr val="0000FF"/>
                </a:solidFill>
              </a:rPr>
              <a:t>protect </a:t>
            </a:r>
            <a:r>
              <a:rPr lang="en-US" altLang="zh-TW" dirty="0"/>
              <a:t>the information on </a:t>
            </a:r>
            <a:r>
              <a:rPr lang="en-US" altLang="zh-TW" u="sng" dirty="0">
                <a:solidFill>
                  <a:srgbClr val="0000FF"/>
                </a:solidFill>
              </a:rPr>
              <a:t>high reliability channel</a:t>
            </a:r>
          </a:p>
          <a:p>
            <a:r>
              <a:rPr lang="en-US" altLang="zh-TW" dirty="0"/>
              <a:t>Proposed on 2008 by </a:t>
            </a:r>
            <a:r>
              <a:rPr lang="en-US" altLang="zh-TW" dirty="0" err="1"/>
              <a:t>Arikan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First code with explicit construction to provably achieve the channel capacity</a:t>
            </a:r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FF8194D-CE92-4151-8420-42F3BD022B5A}"/>
              </a:ext>
            </a:extLst>
          </p:cNvPr>
          <p:cNvGrpSpPr/>
          <p:nvPr/>
        </p:nvGrpSpPr>
        <p:grpSpPr>
          <a:xfrm>
            <a:off x="637132" y="3886324"/>
            <a:ext cx="5583906" cy="2666308"/>
            <a:chOff x="637132" y="3886324"/>
            <a:chExt cx="5583906" cy="2666308"/>
          </a:xfrm>
        </p:grpSpPr>
        <p:pic>
          <p:nvPicPr>
            <p:cNvPr id="7" name="Google Shape;67;g13280b36c8f_0_0">
              <a:extLst>
                <a:ext uri="{FF2B5EF4-FFF2-40B4-BE49-F238E27FC236}">
                  <a16:creationId xmlns:a16="http://schemas.microsoft.com/office/drawing/2014/main" id="{1A65ECBF-CFDB-45C6-83F5-D57ECDC367C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13396" y="3886324"/>
              <a:ext cx="3207642" cy="229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53;p2">
              <a:extLst>
                <a:ext uri="{FF2B5EF4-FFF2-40B4-BE49-F238E27FC236}">
                  <a16:creationId xmlns:a16="http://schemas.microsoft.com/office/drawing/2014/main" id="{DF76BDA3-6BD4-46DF-B9BE-3F7DECD8D2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7234"/>
            <a:stretch/>
          </p:blipFill>
          <p:spPr>
            <a:xfrm>
              <a:off x="637132" y="3886324"/>
              <a:ext cx="2232248" cy="2209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0C5A044-B872-4674-AF7D-A5F3B4ACE3F7}"/>
                </a:ext>
              </a:extLst>
            </p:cNvPr>
            <p:cNvGrpSpPr/>
            <p:nvPr/>
          </p:nvGrpSpPr>
          <p:grpSpPr>
            <a:xfrm>
              <a:off x="997172" y="4221958"/>
              <a:ext cx="1656184" cy="1583306"/>
              <a:chOff x="611560" y="4221958"/>
              <a:chExt cx="1656184" cy="1583306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53349E3-BE1D-4A16-BEB1-727A3BE95ED2}"/>
                  </a:ext>
                </a:extLst>
              </p:cNvPr>
              <p:cNvSpPr/>
              <p:nvPr/>
            </p:nvSpPr>
            <p:spPr bwMode="auto">
              <a:xfrm>
                <a:off x="755576" y="4941168"/>
                <a:ext cx="1296144" cy="864096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98A87B-3F69-49E4-BC19-CBDA9078196E}"/>
                  </a:ext>
                </a:extLst>
              </p:cNvPr>
              <p:cNvSpPr txBox="1"/>
              <p:nvPr/>
            </p:nvSpPr>
            <p:spPr>
              <a:xfrm>
                <a:off x="611560" y="4221958"/>
                <a:ext cx="16561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0000"/>
                    </a:solidFill>
                  </a:rPr>
                  <a:t>Polar Transform</a:t>
                </a:r>
                <a:endParaRPr lang="zh-TW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50065CC-F2B0-42AB-A5C1-53150C77C288}"/>
                </a:ext>
              </a:extLst>
            </p:cNvPr>
            <p:cNvSpPr/>
            <p:nvPr/>
          </p:nvSpPr>
          <p:spPr>
            <a:xfrm>
              <a:off x="3560096" y="6183300"/>
              <a:ext cx="25314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rgbClr val="0000FF"/>
                  </a:solidFill>
                </a:rPr>
                <a:t>Channel Polarization 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10242" name="Picture 2" descr="埃尔达尔·阿里坎">
            <a:extLst>
              <a:ext uri="{FF2B5EF4-FFF2-40B4-BE49-F238E27FC236}">
                <a16:creationId xmlns:a16="http://schemas.microsoft.com/office/drawing/2014/main" id="{C38D6C2E-9C1D-44B8-9BFD-2666371A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788" y="3776724"/>
            <a:ext cx="1846636" cy="242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C1E54D92-BEBD-45D0-B7E4-130E6E776D58}"/>
              </a:ext>
            </a:extLst>
          </p:cNvPr>
          <p:cNvGrpSpPr/>
          <p:nvPr/>
        </p:nvGrpSpPr>
        <p:grpSpPr>
          <a:xfrm>
            <a:off x="6866475" y="682244"/>
            <a:ext cx="2162235" cy="549007"/>
            <a:chOff x="6464319" y="762000"/>
            <a:chExt cx="2162235" cy="549007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AC38301C-DB34-4236-B4C1-80CF97744909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A326359B-C460-4800-B717-D14AD4240CA7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5922ECD-5555-45E9-8218-8C60516F33B9}"/>
                </a:ext>
              </a:extLst>
            </p:cNvPr>
            <p:cNvSpPr/>
            <p:nvPr/>
          </p:nvSpPr>
          <p:spPr>
            <a:xfrm>
              <a:off x="6464319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42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2FAD2A2-1543-4376-86F7-984A41CA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QOI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51E97EE-1C9A-49BC-8844-F5B09DCE6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Lightweight Image Compression Format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5918317-CC89-4F43-9B0C-B69CCB98E39E}"/>
              </a:ext>
            </a:extLst>
          </p:cNvPr>
          <p:cNvGrpSpPr/>
          <p:nvPr/>
        </p:nvGrpSpPr>
        <p:grpSpPr>
          <a:xfrm>
            <a:off x="6868710" y="682244"/>
            <a:ext cx="2160000" cy="549007"/>
            <a:chOff x="6466554" y="762000"/>
            <a:chExt cx="2160000" cy="549007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90489A4E-94CB-4069-A9C3-1AB2AA029FAA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16BDDA5E-100F-483E-8E7B-463FF629E342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EAE0BD3B-5401-46D8-8C99-56F181E94347}"/>
                </a:ext>
              </a:extLst>
            </p:cNvPr>
            <p:cNvSpPr/>
            <p:nvPr/>
          </p:nvSpPr>
          <p:spPr>
            <a:xfrm>
              <a:off x="7546554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327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833B57-B5C4-424D-8CFD-320C7F16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A9BD54-0502-451D-A529-88180911D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700807"/>
            <a:ext cx="3546935" cy="4660279"/>
          </a:xfrm>
        </p:spPr>
        <p:txBody>
          <a:bodyPr/>
          <a:lstStyle/>
          <a:p>
            <a:r>
              <a:rPr lang="en-US" altLang="zh-TW" dirty="0"/>
              <a:t>5 cases</a:t>
            </a:r>
          </a:p>
          <a:p>
            <a:pPr lvl="1"/>
            <a:r>
              <a:rPr lang="en-US" altLang="zh-TW" dirty="0"/>
              <a:t>RUN</a:t>
            </a:r>
            <a:r>
              <a:rPr lang="en-US" altLang="zh-TW" sz="1400" dirty="0"/>
              <a:t>(same as previous one)</a:t>
            </a:r>
            <a:endParaRPr lang="en-US" altLang="zh-TW" dirty="0"/>
          </a:p>
          <a:p>
            <a:pPr lvl="1"/>
            <a:r>
              <a:rPr lang="en-US" altLang="zh-TW" dirty="0"/>
              <a:t>INDEX</a:t>
            </a:r>
            <a:r>
              <a:rPr lang="en-US" altLang="zh-TW" sz="1400" dirty="0"/>
              <a:t>(seen previously)</a:t>
            </a:r>
            <a:endParaRPr lang="en-US" altLang="zh-TW" dirty="0"/>
          </a:p>
          <a:p>
            <a:pPr lvl="1"/>
            <a:r>
              <a:rPr lang="en-US" altLang="zh-TW" dirty="0"/>
              <a:t>DIFF</a:t>
            </a:r>
            <a:r>
              <a:rPr lang="en-US" altLang="zh-TW" sz="1400" dirty="0"/>
              <a:t>(difference less than 2)</a:t>
            </a:r>
            <a:endParaRPr lang="en-US" altLang="zh-TW" dirty="0"/>
          </a:p>
          <a:p>
            <a:pPr lvl="1"/>
            <a:r>
              <a:rPr lang="en-US" altLang="zh-TW" dirty="0"/>
              <a:t>LUMA</a:t>
            </a:r>
            <a:r>
              <a:rPr lang="en-US" altLang="zh-TW" sz="1400" dirty="0"/>
              <a:t>(difference less than 32/8)</a:t>
            </a:r>
            <a:endParaRPr lang="en-US" altLang="zh-TW" dirty="0"/>
          </a:p>
          <a:p>
            <a:pPr lvl="1"/>
            <a:r>
              <a:rPr lang="en-US" altLang="zh-TW" dirty="0"/>
              <a:t>RGB</a:t>
            </a:r>
            <a:r>
              <a:rPr lang="en-US" altLang="zh-TW" sz="1400" dirty="0"/>
              <a:t>(default fallback)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Must be processed in sequential order</a:t>
            </a:r>
          </a:p>
          <a:p>
            <a:pPr lvl="1"/>
            <a:r>
              <a:rPr lang="en-US" altLang="zh-TW" dirty="0"/>
              <a:t>Output based on previous pixel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Indefinite length of output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8CDDD2-5D07-4649-B4FD-67FF7B34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87" y="1373786"/>
            <a:ext cx="2085242" cy="111212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AB891D7-B65F-4D40-BB6E-A5B4B85C6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256" y="2861026"/>
            <a:ext cx="2207840" cy="11456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8F7A3E9-FF24-48F6-A492-62B6E448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96" y="2918028"/>
            <a:ext cx="2085243" cy="10316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D9066F6-2700-4A8F-AAA6-46A255DB1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159" y="3999723"/>
            <a:ext cx="4392861" cy="120526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C9AA302-7B15-476F-B9F5-F1B1D1035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354" y="5297120"/>
            <a:ext cx="4550985" cy="106396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37C1ECD-875E-4EE6-913E-9BE25EF53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249" y="2560280"/>
            <a:ext cx="4274015" cy="247878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1CC26B6A-60FE-42F4-AE2D-E55ECF1DBAE2}"/>
              </a:ext>
            </a:extLst>
          </p:cNvPr>
          <p:cNvGrpSpPr/>
          <p:nvPr/>
        </p:nvGrpSpPr>
        <p:grpSpPr>
          <a:xfrm>
            <a:off x="6868710" y="682244"/>
            <a:ext cx="2160000" cy="549007"/>
            <a:chOff x="6466554" y="762000"/>
            <a:chExt cx="2160000" cy="549007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F9CB1338-FEEB-4EE5-9429-286B8155F2FA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90AB082-177C-4D2A-B2E5-02B8BE1FF257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41C136B9-2AB5-4950-A87D-78E8943B1F7A}"/>
                </a:ext>
              </a:extLst>
            </p:cNvPr>
            <p:cNvSpPr/>
            <p:nvPr/>
          </p:nvSpPr>
          <p:spPr>
            <a:xfrm>
              <a:off x="7543974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73779359-940D-45D4-AE07-DAACA779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696" y="1395773"/>
            <a:ext cx="2207840" cy="114565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5B8907B-1E2A-4EB1-8B59-C79E9C89D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073" y="2560280"/>
            <a:ext cx="4274015" cy="2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6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FD17DD-3EC2-46DF-BE07-262294B1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Polar Code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B897EE1-C45C-45F4-B4B5-196BBDF0D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Error correction code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B7ABF4B-12EF-4560-A5E6-C708A8451ED8}"/>
              </a:ext>
            </a:extLst>
          </p:cNvPr>
          <p:cNvGrpSpPr/>
          <p:nvPr/>
        </p:nvGrpSpPr>
        <p:grpSpPr>
          <a:xfrm>
            <a:off x="6866475" y="682244"/>
            <a:ext cx="2162235" cy="549007"/>
            <a:chOff x="6464319" y="762000"/>
            <a:chExt cx="2162235" cy="549007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6288246-3019-4532-89D2-AD5D9F89D3A6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25215255-0F83-4C38-8EED-40D6E6A77DDD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E2CC3D7-2E5A-41CC-B635-3E4EC1933EA8}"/>
                </a:ext>
              </a:extLst>
            </p:cNvPr>
            <p:cNvSpPr/>
            <p:nvPr/>
          </p:nvSpPr>
          <p:spPr>
            <a:xfrm>
              <a:off x="6464319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1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83D240C-B0B3-440E-9413-B21300BF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Polar Encoding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CC80904-6270-4272-AEE7-A2F06CA8C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44" y="3765378"/>
            <a:ext cx="8382000" cy="2255910"/>
          </a:xfrm>
        </p:spPr>
        <p:txBody>
          <a:bodyPr/>
          <a:lstStyle/>
          <a:p>
            <a:r>
              <a:rPr lang="en-US" altLang="zh-TW" dirty="0"/>
              <a:t>Frozen bit insertion inserts zeros to more worse channel</a:t>
            </a:r>
          </a:p>
          <a:p>
            <a:pPr lvl="1"/>
            <a:r>
              <a:rPr lang="en-US" altLang="zh-TW" dirty="0"/>
              <a:t>Reduce the influence of noise in synthetic channel</a:t>
            </a:r>
          </a:p>
          <a:p>
            <a:r>
              <a:rPr lang="en-US" altLang="zh-TW" dirty="0"/>
              <a:t>Matrix Multiplication</a:t>
            </a:r>
          </a:p>
          <a:p>
            <a:pPr lvl="1"/>
            <a:r>
              <a:rPr lang="en-US" altLang="zh-TW" dirty="0"/>
              <a:t>Encode the message through multiplying with generator matrix</a:t>
            </a:r>
          </a:p>
          <a:p>
            <a:r>
              <a:rPr lang="en-US" altLang="zh-TW" dirty="0"/>
              <a:t>Bit Reversal</a:t>
            </a:r>
          </a:p>
          <a:p>
            <a:pPr lvl="1"/>
            <a:r>
              <a:rPr lang="en-US" altLang="zh-TW" dirty="0"/>
              <a:t>Reverse the bit channel order to fit encoding sequence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A464A50-7B19-4116-88A2-74BB50E84CFE}"/>
              </a:ext>
            </a:extLst>
          </p:cNvPr>
          <p:cNvGrpSpPr/>
          <p:nvPr/>
        </p:nvGrpSpPr>
        <p:grpSpPr>
          <a:xfrm>
            <a:off x="899592" y="1700808"/>
            <a:ext cx="7416824" cy="1728192"/>
            <a:chOff x="899592" y="1700808"/>
            <a:chExt cx="7416824" cy="17281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64138A1-7789-4044-859B-F5B946291925}"/>
                </a:ext>
              </a:extLst>
            </p:cNvPr>
            <p:cNvSpPr/>
            <p:nvPr/>
          </p:nvSpPr>
          <p:spPr bwMode="auto">
            <a:xfrm>
              <a:off x="1115616" y="1700808"/>
              <a:ext cx="6912768" cy="1728192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dirty="0">
                  <a:latin typeface="Arial" charset="0"/>
                  <a:ea typeface="新細明體" charset="-120"/>
                </a:rPr>
                <a:t>Polar Encoder</a:t>
              </a:r>
              <a:endParaRPr kumimoji="1" lang="zh-TW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F99E0A-D643-4DDB-8A7A-3671EED5F226}"/>
                </a:ext>
              </a:extLst>
            </p:cNvPr>
            <p:cNvSpPr/>
            <p:nvPr/>
          </p:nvSpPr>
          <p:spPr bwMode="auto">
            <a:xfrm>
              <a:off x="1476962" y="2276872"/>
              <a:ext cx="1857896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charset="0"/>
                  <a:ea typeface="新細明體" charset="-120"/>
                </a:rPr>
                <a:t>Frozen Bit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dirty="0">
                  <a:solidFill>
                    <a:schemeClr val="accent1">
                      <a:lumMod val="50000"/>
                    </a:schemeClr>
                  </a:solidFill>
                  <a:latin typeface="Arial" charset="0"/>
                  <a:ea typeface="新細明體" charset="-120"/>
                </a:rPr>
                <a:t>Insertion</a:t>
              </a:r>
              <a:endParaRPr kumimoji="1" lang="zh-TW" altLang="en-US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B99ABD0-E9DC-4821-95BF-A8A4EDD96868}"/>
                </a:ext>
              </a:extLst>
            </p:cNvPr>
            <p:cNvSpPr/>
            <p:nvPr/>
          </p:nvSpPr>
          <p:spPr bwMode="auto">
            <a:xfrm>
              <a:off x="3610862" y="2276872"/>
              <a:ext cx="2232248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Arial" charset="0"/>
                  <a:ea typeface="新細明體" charset="-120"/>
                </a:rPr>
                <a:t>Matrix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dirty="0">
                  <a:solidFill>
                    <a:schemeClr val="accent3">
                      <a:lumMod val="50000"/>
                    </a:schemeClr>
                  </a:solidFill>
                  <a:latin typeface="Arial" charset="0"/>
                  <a:ea typeface="新細明體" charset="-120"/>
                </a:rPr>
                <a:t>Multiplication</a:t>
              </a:r>
              <a:endParaRPr kumimoji="1" lang="zh-TW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D01A17-85C8-4BE8-9252-D40AC554C4FF}"/>
                </a:ext>
              </a:extLst>
            </p:cNvPr>
            <p:cNvSpPr/>
            <p:nvPr/>
          </p:nvSpPr>
          <p:spPr bwMode="auto">
            <a:xfrm>
              <a:off x="6157848" y="2276872"/>
              <a:ext cx="1542602" cy="8640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latin typeface="Arial" charset="0"/>
                  <a:ea typeface="新細明體" charset="-120"/>
                </a:rPr>
                <a:t>Bit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latin typeface="Arial" charset="0"/>
                  <a:ea typeface="新細明體" charset="-120"/>
                </a:rPr>
                <a:t>Reversal</a:t>
              </a:r>
              <a:endParaRPr kumimoji="1" lang="zh-TW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08C3BE78-8EEE-47FB-8EA9-8DF9A1250C69}"/>
                </a:ext>
              </a:extLst>
            </p:cNvPr>
            <p:cNvCxnSpPr>
              <a:cxnSpLocks/>
              <a:endCxn id="7" idx="1"/>
            </p:cNvCxnSpPr>
            <p:nvPr/>
          </p:nvCxnSpPr>
          <p:spPr bwMode="auto">
            <a:xfrm>
              <a:off x="899592" y="2708920"/>
              <a:ext cx="57737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CA9A3B8-498A-4C61-996E-4EAD237D083D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 bwMode="auto">
            <a:xfrm>
              <a:off x="3334858" y="2708920"/>
              <a:ext cx="27600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4CDC5E9-A665-4E93-A61E-62BA4C6B4C48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 bwMode="auto">
            <a:xfrm>
              <a:off x="5843110" y="2708920"/>
              <a:ext cx="314738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A81DB4DF-D5DE-472F-AC5B-AFA38734CC68}"/>
                </a:ext>
              </a:extLst>
            </p:cNvPr>
            <p:cNvCxnSpPr>
              <a:cxnSpLocks/>
              <a:stCxn id="9" idx="3"/>
            </p:cNvCxnSpPr>
            <p:nvPr/>
          </p:nvCxnSpPr>
          <p:spPr bwMode="auto">
            <a:xfrm>
              <a:off x="7700450" y="2708920"/>
              <a:ext cx="615966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F4112135-1CF3-455B-BA3D-430F319C8FA6}"/>
              </a:ext>
            </a:extLst>
          </p:cNvPr>
          <p:cNvGrpSpPr/>
          <p:nvPr/>
        </p:nvGrpSpPr>
        <p:grpSpPr>
          <a:xfrm>
            <a:off x="6866475" y="682244"/>
            <a:ext cx="2162235" cy="549007"/>
            <a:chOff x="6464319" y="762000"/>
            <a:chExt cx="2162235" cy="549007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DAB1B1AF-79A1-473F-9350-694B715E7A6C}"/>
                </a:ext>
              </a:extLst>
            </p:cNvPr>
            <p:cNvSpPr/>
            <p:nvPr/>
          </p:nvSpPr>
          <p:spPr>
            <a:xfrm>
              <a:off x="6466554" y="762000"/>
              <a:ext cx="1080000" cy="5490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Source 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58ACD5F-61F8-4BED-970B-36C9D9F17036}"/>
                </a:ext>
              </a:extLst>
            </p:cNvPr>
            <p:cNvSpPr/>
            <p:nvPr/>
          </p:nvSpPr>
          <p:spPr>
            <a:xfrm>
              <a:off x="7546554" y="762000"/>
              <a:ext cx="1080000" cy="5490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Channel</a:t>
              </a:r>
            </a:p>
            <a:p>
              <a:pPr algn="ctr"/>
              <a:r>
                <a:rPr lang="en-US" altLang="zh-TW" sz="1600" b="1" dirty="0">
                  <a:solidFill>
                    <a:schemeClr val="tx1"/>
                  </a:solidFill>
                </a:rPr>
                <a:t>Coding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07A2438-F763-4071-A71F-84A55EDC7277}"/>
                </a:ext>
              </a:extLst>
            </p:cNvPr>
            <p:cNvSpPr/>
            <p:nvPr/>
          </p:nvSpPr>
          <p:spPr>
            <a:xfrm>
              <a:off x="6464319" y="762000"/>
              <a:ext cx="1073734" cy="549007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005012"/>
      </p:ext>
    </p:extLst>
  </p:cSld>
  <p:clrMapOvr>
    <a:masterClrMapping/>
  </p:clrMapOvr>
</p:sld>
</file>

<file path=ppt/theme/theme1.xml><?xml version="1.0" encoding="utf-8"?>
<a:theme xmlns:a="http://schemas.openxmlformats.org/drawingml/2006/main" name="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AccessIC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ccessICLab" id="{226BB175-B26C-4965-87A3-20BF7905E1A7}" vid="{39767D14-26AA-4D2E-AF1F-840774F69BF4}"/>
    </a:ext>
  </a:extLst>
</a:theme>
</file>

<file path=ppt/theme/theme11.xml><?xml version="1.0" encoding="utf-8"?>
<a:theme xmlns:a="http://schemas.openxmlformats.org/drawingml/2006/main" name="4_AccessIC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ccessICLab" id="{226BB175-B26C-4965-87A3-20BF7905E1A7}" vid="{39767D14-26AA-4D2E-AF1F-840774F69BF4}"/>
    </a:ext>
  </a:extLst>
</a:theme>
</file>

<file path=ppt/theme/theme12.xml><?xml version="1.0" encoding="utf-8"?>
<a:theme xmlns:a="http://schemas.openxmlformats.org/drawingml/2006/main" name="2_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Access">
  <a:themeElements>
    <a:clrScheme name="1_Acces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Access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lnDef>
  </a:objectDefaults>
  <a:extraClrSchemeLst>
    <a:extraClrScheme>
      <a:clrScheme name="1_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cces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lidevana Dark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Access2">
  <a:themeElements>
    <a:clrScheme name="1_Acces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Acces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cces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AccessIC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ccessICLab" id="{226BB175-B26C-4965-87A3-20BF7905E1A7}" vid="{39767D14-26AA-4D2E-AF1F-840774F69BF4}"/>
    </a:ext>
  </a:extLst>
</a:theme>
</file>

<file path=ppt/theme/theme8.xml><?xml version="1.0" encoding="utf-8"?>
<a:theme xmlns:a="http://schemas.openxmlformats.org/drawingml/2006/main" name="1_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AccessIC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ccessICLab" id="{226BB175-B26C-4965-87A3-20BF7905E1A7}" vid="{39767D14-26AA-4D2E-AF1F-840774F69BF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20140724_James_IC Training Final Project_v2</Template>
  <TotalTime>154531</TotalTime>
  <Words>918</Words>
  <Application>Microsoft Office PowerPoint</Application>
  <PresentationFormat>如螢幕大小 (4:3)</PresentationFormat>
  <Paragraphs>201</Paragraphs>
  <Slides>18</Slides>
  <Notes>4</Notes>
  <HiddenSlides>1</HiddenSlides>
  <MMClips>4</MMClips>
  <ScaleCrop>false</ScaleCrop>
  <HeadingPairs>
    <vt:vector size="8" baseType="variant">
      <vt:variant>
        <vt:lpstr>使用字型</vt:lpstr>
      </vt:variant>
      <vt:variant>
        <vt:i4>26</vt:i4>
      </vt:variant>
      <vt:variant>
        <vt:lpstr>佈景主題</vt:lpstr>
      </vt:variant>
      <vt:variant>
        <vt:i4>13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58" baseType="lpstr">
      <vt:lpstr>Baskerville</vt:lpstr>
      <vt:lpstr>Helvetica Neue Bold Condensed</vt:lpstr>
      <vt:lpstr>Helvetica Neue Light</vt:lpstr>
      <vt:lpstr>HG創英角ｺﾞｼｯｸUB</vt:lpstr>
      <vt:lpstr>Intel Clear</vt:lpstr>
      <vt:lpstr>Intel Clear Light</vt:lpstr>
      <vt:lpstr>Lucida Grande</vt:lpstr>
      <vt:lpstr>ＭＳ Ｐゴシック</vt:lpstr>
      <vt:lpstr>Neo Sans Intel</vt:lpstr>
      <vt:lpstr>SimHei</vt:lpstr>
      <vt:lpstr>ヒラギノ角ゴ ProN W6</vt:lpstr>
      <vt:lpstr>ヒラギノ明朝 ProN W3</vt:lpstr>
      <vt:lpstr>微軟正黑體</vt:lpstr>
      <vt:lpstr>新細明體</vt:lpstr>
      <vt:lpstr>標楷體</vt:lpstr>
      <vt:lpstr>Arial</vt:lpstr>
      <vt:lpstr>Arial Black</vt:lpstr>
      <vt:lpstr>Calibri</vt:lpstr>
      <vt:lpstr>Cambria Math</vt:lpstr>
      <vt:lpstr>Consolas</vt:lpstr>
      <vt:lpstr>Franklin Gothic Book</vt:lpstr>
      <vt:lpstr>Symbol</vt:lpstr>
      <vt:lpstr>Tahoma</vt:lpstr>
      <vt:lpstr>Times New Roman</vt:lpstr>
      <vt:lpstr>Verdana</vt:lpstr>
      <vt:lpstr>Wingdings</vt:lpstr>
      <vt:lpstr>20140724_James_IC Training Final Project_v2</vt:lpstr>
      <vt:lpstr>1_Access Lab</vt:lpstr>
      <vt:lpstr>2_Access Lab</vt:lpstr>
      <vt:lpstr>1_Blends</vt:lpstr>
      <vt:lpstr>Slidevana Dark</vt:lpstr>
      <vt:lpstr>Access2</vt:lpstr>
      <vt:lpstr>1_AccessICLab</vt:lpstr>
      <vt:lpstr>1_20140724_James_IC Training Final Project_v2</vt:lpstr>
      <vt:lpstr>AccessICLab</vt:lpstr>
      <vt:lpstr>3_AccessICLab</vt:lpstr>
      <vt:lpstr>4_AccessICLab</vt:lpstr>
      <vt:lpstr>2_20140724_James_IC Training Final Project_v2</vt:lpstr>
      <vt:lpstr>1_Access</vt:lpstr>
      <vt:lpstr>PhotoImpact</vt:lpstr>
      <vt:lpstr>PowerPoint 簡報</vt:lpstr>
      <vt:lpstr>Outline</vt:lpstr>
      <vt:lpstr>Project Goal</vt:lpstr>
      <vt:lpstr>Background</vt:lpstr>
      <vt:lpstr>Background</vt:lpstr>
      <vt:lpstr>QOI</vt:lpstr>
      <vt:lpstr>Spec</vt:lpstr>
      <vt:lpstr>Polar Code</vt:lpstr>
      <vt:lpstr>Polar Encoding</vt:lpstr>
      <vt:lpstr>Matrix Multiplication</vt:lpstr>
      <vt:lpstr>Polar Decoder</vt:lpstr>
      <vt:lpstr>Belief Propagation</vt:lpstr>
      <vt:lpstr>Modulation &amp; AWGN Channel</vt:lpstr>
      <vt:lpstr>Problem Encountered</vt:lpstr>
      <vt:lpstr>Result</vt:lpstr>
      <vt:lpstr>DEMO</vt:lpstr>
      <vt:lpstr>Reference</vt:lpstr>
      <vt:lpstr>Decoding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Meeting</dc:title>
  <dc:creator>user</dc:creator>
  <cp:lastModifiedBy>user</cp:lastModifiedBy>
  <cp:revision>6096</cp:revision>
  <cp:lastPrinted>2014-07-17T05:39:02Z</cp:lastPrinted>
  <dcterms:created xsi:type="dcterms:W3CDTF">2014-07-23T04:37:50Z</dcterms:created>
  <dcterms:modified xsi:type="dcterms:W3CDTF">2023-01-05T10:55:03Z</dcterms:modified>
</cp:coreProperties>
</file>